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32.png>
</file>

<file path=ppt/media/image33.png>
</file>

<file path=ppt/media/image4.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3" name="Shape 123"/>
          <p:cNvSpPr/>
          <p:nvPr>
            <p:ph type="sldImg"/>
          </p:nvPr>
        </p:nvSpPr>
        <p:spPr>
          <a:xfrm>
            <a:off x="1143000" y="685800"/>
            <a:ext cx="4572000" cy="3429000"/>
          </a:xfrm>
          <a:prstGeom prst="rect">
            <a:avLst/>
          </a:prstGeom>
        </p:spPr>
        <p:txBody>
          <a:bodyPr/>
          <a:lstStyle/>
          <a:p>
            <a:pPr/>
          </a:p>
        </p:txBody>
      </p:sp>
      <p:sp>
        <p:nvSpPr>
          <p:cNvPr id="124" name="Shape 12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Vertical Text">
    <p:spTree>
      <p:nvGrpSpPr>
        <p:cNvPr id="1" name=""/>
        <p:cNvGrpSpPr/>
        <p:nvPr/>
      </p:nvGrpSpPr>
      <p:grpSpPr>
        <a:xfrm>
          <a:off x="0" y="0"/>
          <a:ext cx="0" cy="0"/>
          <a:chOff x="0" y="0"/>
          <a:chExt cx="0" cy="0"/>
        </a:xfrm>
      </p:grpSpPr>
      <p:sp>
        <p:nvSpPr>
          <p:cNvPr id="90" name="Title Text"/>
          <p:cNvSpPr txBox="1"/>
          <p:nvPr>
            <p:ph type="title"/>
          </p:nvPr>
        </p:nvSpPr>
        <p:spPr>
          <a:xfrm>
            <a:off x="838200" y="365125"/>
            <a:ext cx="10515600" cy="1325563"/>
          </a:xfrm>
          <a:prstGeom prst="rect">
            <a:avLst/>
          </a:prstGeom>
        </p:spPr>
        <p:txBody>
          <a:bodyPr anchor="t">
            <a:normAutofit fontScale="100000" lnSpcReduction="0"/>
          </a:bodyPr>
          <a:lstStyle/>
          <a:p>
            <a:pPr/>
            <a:r>
              <a:t>Title Text</a:t>
            </a:r>
          </a:p>
        </p:txBody>
      </p:sp>
      <p:sp>
        <p:nvSpPr>
          <p:cNvPr id="91" name="Body Level One…"/>
          <p:cNvSpPr txBox="1"/>
          <p:nvPr>
            <p:ph type="body" idx="1"/>
          </p:nvPr>
        </p:nvSpPr>
        <p:spPr>
          <a:xfrm>
            <a:off x="838200" y="1825625"/>
            <a:ext cx="10515600" cy="4351338"/>
          </a:xfrm>
          <a:prstGeom prst="rect">
            <a:avLst/>
          </a:prstGeom>
        </p:spPr>
        <p:txBody>
          <a:bodyPr vert="eaVert">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 Title and Text">
    <p:spTree>
      <p:nvGrpSpPr>
        <p:cNvPr id="1" name=""/>
        <p:cNvGrpSpPr/>
        <p:nvPr/>
      </p:nvGrpSpPr>
      <p:grpSpPr>
        <a:xfrm>
          <a:off x="0" y="0"/>
          <a:ext cx="0" cy="0"/>
          <a:chOff x="0" y="0"/>
          <a:chExt cx="0" cy="0"/>
        </a:xfrm>
      </p:grpSpPr>
      <p:sp>
        <p:nvSpPr>
          <p:cNvPr id="99" name="Title Text"/>
          <p:cNvSpPr txBox="1"/>
          <p:nvPr>
            <p:ph type="title"/>
          </p:nvPr>
        </p:nvSpPr>
        <p:spPr>
          <a:xfrm>
            <a:off x="8724900" y="365125"/>
            <a:ext cx="2628900" cy="5811838"/>
          </a:xfrm>
          <a:prstGeom prst="rect">
            <a:avLst/>
          </a:prstGeom>
        </p:spPr>
        <p:txBody>
          <a:bodyPr vert="eaVert" anchor="t">
            <a:normAutofit fontScale="100000" lnSpcReduction="0"/>
          </a:bodyPr>
          <a:lstStyle/>
          <a:p>
            <a:pPr/>
            <a:r>
              <a:t>Title Text</a:t>
            </a:r>
          </a:p>
        </p:txBody>
      </p:sp>
      <p:sp>
        <p:nvSpPr>
          <p:cNvPr id="100" name="Body Level One…"/>
          <p:cNvSpPr txBox="1"/>
          <p:nvPr>
            <p:ph type="body" idx="1"/>
          </p:nvPr>
        </p:nvSpPr>
        <p:spPr>
          <a:xfrm>
            <a:off x="838200" y="365125"/>
            <a:ext cx="7734300" cy="5811838"/>
          </a:xfrm>
          <a:prstGeom prst="rect">
            <a:avLst/>
          </a:prstGeom>
        </p:spPr>
        <p:txBody>
          <a:bodyPr vert="eaVert">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Blank">
    <p:spTree>
      <p:nvGrpSpPr>
        <p:cNvPr id="1" name=""/>
        <p:cNvGrpSpPr/>
        <p:nvPr/>
      </p:nvGrpSpPr>
      <p:grpSpPr>
        <a:xfrm>
          <a:off x="0" y="0"/>
          <a:ext cx="0" cy="0"/>
          <a:chOff x="0" y="0"/>
          <a:chExt cx="0" cy="0"/>
        </a:xfrm>
      </p:grpSpPr>
      <p:sp>
        <p:nvSpPr>
          <p:cNvPr id="108" name="Title Text"/>
          <p:cNvSpPr txBox="1"/>
          <p:nvPr>
            <p:ph type="title"/>
          </p:nvPr>
        </p:nvSpPr>
        <p:spPr>
          <a:xfrm>
            <a:off x="1524000" y="1122362"/>
            <a:ext cx="9144000" cy="2387601"/>
          </a:xfrm>
          <a:prstGeom prst="rect">
            <a:avLst/>
          </a:prstGeom>
        </p:spPr>
        <p:txBody>
          <a:bodyPr anchor="b">
            <a:normAutofit fontScale="100000" lnSpcReduction="0"/>
          </a:bodyPr>
          <a:lstStyle>
            <a:lvl1pPr algn="ctr">
              <a:defRPr sz="4800">
                <a:solidFill>
                  <a:srgbClr val="005493"/>
                </a:solidFill>
                <a:latin typeface="IBM Plex Mono SemiBold"/>
                <a:ea typeface="IBM Plex Mono SemiBold"/>
                <a:cs typeface="IBM Plex Mono SemiBold"/>
                <a:sym typeface="IBM Plex Mono SemiBold"/>
              </a:defRPr>
            </a:lvl1pPr>
          </a:lstStyle>
          <a:p>
            <a:pPr/>
            <a:r>
              <a:t>Title Text</a:t>
            </a:r>
          </a:p>
        </p:txBody>
      </p:sp>
      <p:sp>
        <p:nvSpPr>
          <p:cNvPr id="109" name="Slide Number"/>
          <p:cNvSpPr txBox="1"/>
          <p:nvPr>
            <p:ph type="sldNum" sz="quarter" idx="2"/>
          </p:nvPr>
        </p:nvSpPr>
        <p:spPr>
          <a:xfrm>
            <a:off x="5892800" y="6172200"/>
            <a:ext cx="2844800" cy="3683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Vertical Title and Text">
    <p:spTree>
      <p:nvGrpSpPr>
        <p:cNvPr id="1" name=""/>
        <p:cNvGrpSpPr/>
        <p:nvPr/>
      </p:nvGrpSpPr>
      <p:grpSpPr>
        <a:xfrm>
          <a:off x="0" y="0"/>
          <a:ext cx="0" cy="0"/>
          <a:chOff x="0" y="0"/>
          <a:chExt cx="0" cy="0"/>
        </a:xfrm>
      </p:grpSpPr>
      <p:sp>
        <p:nvSpPr>
          <p:cNvPr id="116" name="Body Level One…"/>
          <p:cNvSpPr txBox="1"/>
          <p:nvPr>
            <p:ph type="body" idx="1"/>
          </p:nvPr>
        </p:nvSpPr>
        <p:spPr>
          <a:xfrm>
            <a:off x="838200" y="365125"/>
            <a:ext cx="7734300" cy="5811838"/>
          </a:xfrm>
          <a:prstGeom prst="rect">
            <a:avLst/>
          </a:prstGeom>
        </p:spPr>
        <p:txBody>
          <a:bodyPr vert="eaVert">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5892800" y="6172200"/>
            <a:ext cx="2844800" cy="3683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8" name="Title Text"/>
          <p:cNvSpPr txBox="1"/>
          <p:nvPr>
            <p:ph type="title"/>
          </p:nvPr>
        </p:nvSpPr>
        <p:spPr>
          <a:xfrm>
            <a:off x="838200" y="365125"/>
            <a:ext cx="10515600" cy="1325563"/>
          </a:xfrm>
          <a:prstGeom prst="rect">
            <a:avLst/>
          </a:prstGeom>
        </p:spPr>
        <p:txBody>
          <a:bodyPr anchor="t">
            <a:normAutofit fontScale="100000" lnSpcReduction="0"/>
          </a:bodyPr>
          <a:lstStyle/>
          <a:p>
            <a:pPr/>
            <a:r>
              <a:t>Title Text</a:t>
            </a:r>
          </a:p>
        </p:txBody>
      </p:sp>
      <p:sp>
        <p:nvSpPr>
          <p:cNvPr id="19" name="Body Level One…"/>
          <p:cNvSpPr txBox="1"/>
          <p:nvPr>
            <p:ph type="body" idx="1"/>
          </p:nvPr>
        </p:nvSpPr>
        <p:spPr>
          <a:xfrm>
            <a:off x="838200" y="1825625"/>
            <a:ext cx="10515600" cy="4351338"/>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7" name="Title Text"/>
          <p:cNvSpPr txBox="1"/>
          <p:nvPr>
            <p:ph type="title"/>
          </p:nvPr>
        </p:nvSpPr>
        <p:spPr>
          <a:xfrm>
            <a:off x="831850" y="1709738"/>
            <a:ext cx="10515600" cy="2852737"/>
          </a:xfrm>
          <a:prstGeom prst="rect">
            <a:avLst/>
          </a:prstGeom>
        </p:spPr>
        <p:txBody>
          <a:bodyPr anchor="b">
            <a:normAutofit fontScale="100000" lnSpcReduction="0"/>
          </a:bodyPr>
          <a:lstStyle>
            <a:lvl1pPr>
              <a:defRPr sz="6000"/>
            </a:lvl1pPr>
          </a:lstStyle>
          <a:p>
            <a:pPr/>
            <a:r>
              <a:t>Title Text</a:t>
            </a:r>
          </a:p>
        </p:txBody>
      </p:sp>
      <p:sp>
        <p:nvSpPr>
          <p:cNvPr id="28" name="Body Level One…"/>
          <p:cNvSpPr txBox="1"/>
          <p:nvPr>
            <p:ph type="body" sz="quarter" idx="1"/>
          </p:nvPr>
        </p:nvSpPr>
        <p:spPr>
          <a:xfrm>
            <a:off x="831850" y="4589462"/>
            <a:ext cx="10515600" cy="1500188"/>
          </a:xfrm>
          <a:prstGeom prst="rect">
            <a:avLst/>
          </a:prstGeom>
        </p:spPr>
        <p:txBody>
          <a:bodyPr>
            <a:normAutofit fontScale="100000" lnSpcReduction="0"/>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2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6" name="Title Text"/>
          <p:cNvSpPr txBox="1"/>
          <p:nvPr>
            <p:ph type="title"/>
          </p:nvPr>
        </p:nvSpPr>
        <p:spPr>
          <a:xfrm>
            <a:off x="838200" y="365125"/>
            <a:ext cx="10515600" cy="1325563"/>
          </a:xfrm>
          <a:prstGeom prst="rect">
            <a:avLst/>
          </a:prstGeom>
        </p:spPr>
        <p:txBody>
          <a:bodyPr anchor="t">
            <a:normAutofit fontScale="100000" lnSpcReduction="0"/>
          </a:bodyPr>
          <a:lstStyle/>
          <a:p>
            <a:pPr/>
            <a:r>
              <a:t>Title Text</a:t>
            </a:r>
          </a:p>
        </p:txBody>
      </p:sp>
      <p:sp>
        <p:nvSpPr>
          <p:cNvPr id="37" name="Body Level One…"/>
          <p:cNvSpPr txBox="1"/>
          <p:nvPr>
            <p:ph type="body" sz="half" idx="1"/>
          </p:nvPr>
        </p:nvSpPr>
        <p:spPr>
          <a:xfrm>
            <a:off x="838200" y="1825625"/>
            <a:ext cx="5181600" cy="4351338"/>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5" name="Title Text"/>
          <p:cNvSpPr txBox="1"/>
          <p:nvPr>
            <p:ph type="title"/>
          </p:nvPr>
        </p:nvSpPr>
        <p:spPr>
          <a:xfrm>
            <a:off x="839787" y="365125"/>
            <a:ext cx="10515601" cy="1325563"/>
          </a:xfrm>
          <a:prstGeom prst="rect">
            <a:avLst/>
          </a:prstGeom>
        </p:spPr>
        <p:txBody>
          <a:bodyPr anchor="t">
            <a:normAutofit fontScale="100000" lnSpcReduction="0"/>
          </a:bodyPr>
          <a:lstStyle/>
          <a:p>
            <a:pPr/>
            <a:r>
              <a:t>Title Text</a:t>
            </a:r>
          </a:p>
        </p:txBody>
      </p:sp>
      <p:sp>
        <p:nvSpPr>
          <p:cNvPr id="46" name="Body Level One…"/>
          <p:cNvSpPr txBox="1"/>
          <p:nvPr>
            <p:ph type="body" sz="quarter" idx="1"/>
          </p:nvPr>
        </p:nvSpPr>
        <p:spPr>
          <a:xfrm>
            <a:off x="839787" y="1681163"/>
            <a:ext cx="5157789" cy="823913"/>
          </a:xfrm>
          <a:prstGeom prst="rect">
            <a:avLst/>
          </a:prstGeom>
        </p:spPr>
        <p:txBody>
          <a:bodyPr anchor="b">
            <a:normAutofit fontScale="100000" lnSpcReduction="0"/>
          </a:bodyPr>
          <a:lstStyle>
            <a:lvl1pPr marL="0" indent="0">
              <a:buSzTx/>
              <a:buFontTx/>
              <a:buNone/>
              <a:defRPr b="1" sz="2400"/>
            </a:lvl1pPr>
            <a:lvl2pPr marL="0" indent="457200">
              <a:buSzTx/>
              <a:buFontTx/>
              <a:buNone/>
              <a:defRPr b="1" sz="2400"/>
            </a:lvl2pPr>
            <a:lvl3pPr marL="0" indent="914400">
              <a:buSzTx/>
              <a:buFontTx/>
              <a:buNone/>
              <a:defRPr b="1" sz="2400"/>
            </a:lvl3pPr>
            <a:lvl4pPr marL="0" indent="1371600">
              <a:buSzTx/>
              <a:buFontTx/>
              <a:buNone/>
              <a:defRPr b="1" sz="2400"/>
            </a:lvl4pPr>
            <a:lvl5pPr marL="0" indent="1828800">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7" name="Text Placeholder 4"/>
          <p:cNvSpPr/>
          <p:nvPr>
            <p:ph type="body" sz="quarter" idx="21"/>
          </p:nvPr>
        </p:nvSpPr>
        <p:spPr>
          <a:xfrm>
            <a:off x="6172200" y="1681163"/>
            <a:ext cx="5183188" cy="823913"/>
          </a:xfrm>
          <a:prstGeom prst="rect">
            <a:avLst/>
          </a:prstGeom>
        </p:spPr>
        <p:txBody>
          <a:bodyPr anchor="b">
            <a:normAutofit fontScale="100000" lnSpcReduction="0"/>
          </a:bodyPr>
          <a:lstStyle/>
          <a:p>
            <a:pPr marL="0" indent="0">
              <a:buSzTx/>
              <a:buFontTx/>
              <a:buNone/>
              <a:defRPr b="1" sz="2400"/>
            </a:pPr>
          </a:p>
        </p:txBody>
      </p:sp>
      <p:sp>
        <p:nvSpPr>
          <p:cNvPr id="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5" name="Title Text"/>
          <p:cNvSpPr txBox="1"/>
          <p:nvPr>
            <p:ph type="title"/>
          </p:nvPr>
        </p:nvSpPr>
        <p:spPr>
          <a:xfrm>
            <a:off x="838200" y="365125"/>
            <a:ext cx="10515600" cy="1325563"/>
          </a:xfrm>
          <a:prstGeom prst="rect">
            <a:avLst/>
          </a:prstGeom>
        </p:spPr>
        <p:txBody>
          <a:bodyPr anchor="t">
            <a:normAutofit fontScale="100000" lnSpcReduction="0"/>
          </a:bodyPr>
          <a:lstStyle/>
          <a:p>
            <a:pPr/>
            <a:r>
              <a:t>Title Text</a:t>
            </a:r>
          </a:p>
        </p:txBody>
      </p:sp>
      <p:sp>
        <p:nvSpPr>
          <p:cNvPr id="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0" name="Title Text"/>
          <p:cNvSpPr txBox="1"/>
          <p:nvPr>
            <p:ph type="title"/>
          </p:nvPr>
        </p:nvSpPr>
        <p:spPr>
          <a:xfrm>
            <a:off x="839787" y="457200"/>
            <a:ext cx="3932239" cy="1600200"/>
          </a:xfrm>
          <a:prstGeom prst="rect">
            <a:avLst/>
          </a:prstGeom>
        </p:spPr>
        <p:txBody>
          <a:bodyPr anchor="b">
            <a:normAutofit fontScale="100000" lnSpcReduction="0"/>
          </a:bodyPr>
          <a:lstStyle>
            <a:lvl1pPr>
              <a:defRPr sz="3200"/>
            </a:lvl1pPr>
          </a:lstStyle>
          <a:p>
            <a:pPr/>
            <a:r>
              <a:t>Title Text</a:t>
            </a:r>
          </a:p>
        </p:txBody>
      </p:sp>
      <p:sp>
        <p:nvSpPr>
          <p:cNvPr id="71" name="Body Level One…"/>
          <p:cNvSpPr txBox="1"/>
          <p:nvPr>
            <p:ph type="body" sz="half" idx="1"/>
          </p:nvPr>
        </p:nvSpPr>
        <p:spPr>
          <a:xfrm>
            <a:off x="5183187" y="987425"/>
            <a:ext cx="6172201" cy="4873625"/>
          </a:xfrm>
          <a:prstGeom prst="rect">
            <a:avLst/>
          </a:prstGeom>
        </p:spPr>
        <p:txBody>
          <a:bodyPr>
            <a:normAutofit fontScale="100000" lnSpcReduction="0"/>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Body Level One</a:t>
            </a:r>
          </a:p>
          <a:p>
            <a:pPr lvl="1"/>
            <a:r>
              <a:t>Body Level Two</a:t>
            </a:r>
          </a:p>
          <a:p>
            <a:pPr lvl="2"/>
            <a:r>
              <a:t>Body Level Three</a:t>
            </a:r>
          </a:p>
          <a:p>
            <a:pPr lvl="3"/>
            <a:r>
              <a:t>Body Level Four</a:t>
            </a:r>
          </a:p>
          <a:p>
            <a:pPr lvl="4"/>
            <a:r>
              <a:t>Body Level Five</a:t>
            </a:r>
          </a:p>
        </p:txBody>
      </p:sp>
      <p:sp>
        <p:nvSpPr>
          <p:cNvPr id="72" name="Text Placeholder 3"/>
          <p:cNvSpPr/>
          <p:nvPr>
            <p:ph type="body" sz="quarter" idx="21"/>
          </p:nvPr>
        </p:nvSpPr>
        <p:spPr>
          <a:xfrm>
            <a:off x="839787" y="2057400"/>
            <a:ext cx="3932238" cy="3811588"/>
          </a:xfrm>
          <a:prstGeom prst="rect">
            <a:avLst/>
          </a:prstGeom>
        </p:spPr>
        <p:txBody>
          <a:bodyPr>
            <a:normAutofit fontScale="100000" lnSpcReduction="0"/>
          </a:bodyPr>
          <a:lstStyle/>
          <a:p>
            <a:pPr marL="0" indent="0">
              <a:buSzTx/>
              <a:buFontTx/>
              <a:buNone/>
              <a:defRPr sz="1600"/>
            </a:pPr>
          </a:p>
        </p:txBody>
      </p:sp>
      <p:sp>
        <p:nvSpPr>
          <p:cNvPr id="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0" name="Title Text"/>
          <p:cNvSpPr txBox="1"/>
          <p:nvPr>
            <p:ph type="title"/>
          </p:nvPr>
        </p:nvSpPr>
        <p:spPr>
          <a:xfrm>
            <a:off x="839787" y="457200"/>
            <a:ext cx="3932239" cy="1600200"/>
          </a:xfrm>
          <a:prstGeom prst="rect">
            <a:avLst/>
          </a:prstGeom>
        </p:spPr>
        <p:txBody>
          <a:bodyPr anchor="b">
            <a:normAutofit fontScale="100000" lnSpcReduction="0"/>
          </a:bodyPr>
          <a:lstStyle>
            <a:lvl1pPr>
              <a:defRPr sz="3200"/>
            </a:lvl1pPr>
          </a:lstStyle>
          <a:p>
            <a:pPr/>
            <a:r>
              <a:t>Title Text</a:t>
            </a:r>
          </a:p>
        </p:txBody>
      </p:sp>
      <p:sp>
        <p:nvSpPr>
          <p:cNvPr id="81" name="Picture Placeholder 2"/>
          <p:cNvSpPr/>
          <p:nvPr>
            <p:ph type="pic" sz="half" idx="21"/>
          </p:nvPr>
        </p:nvSpPr>
        <p:spPr>
          <a:xfrm>
            <a:off x="5183187" y="987425"/>
            <a:ext cx="6172201" cy="4873625"/>
          </a:xfrm>
          <a:prstGeom prst="rect">
            <a:avLst/>
          </a:prstGeom>
        </p:spPr>
        <p:txBody>
          <a:bodyPr lIns="91439" rIns="91439"/>
          <a:lstStyle/>
          <a:p>
            <a:pPr/>
          </a:p>
        </p:txBody>
      </p:sp>
      <p:sp>
        <p:nvSpPr>
          <p:cNvPr id="82" name="Body Level One…"/>
          <p:cNvSpPr txBox="1"/>
          <p:nvPr>
            <p:ph type="body" sz="quarter" idx="1"/>
          </p:nvPr>
        </p:nvSpPr>
        <p:spPr>
          <a:xfrm>
            <a:off x="839787" y="2057400"/>
            <a:ext cx="3932239" cy="3811588"/>
          </a:xfrm>
          <a:prstGeom prst="rect">
            <a:avLst/>
          </a:prstGeom>
        </p:spPr>
        <p:txBody>
          <a:bodyPr>
            <a:normAutofit fontScale="100000" lnSpcReduction="0"/>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8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3" name="Body Level One…"/>
          <p:cNvSpPr txBox="1"/>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127811" y="6060022"/>
            <a:ext cx="330161" cy="332741"/>
          </a:xfrm>
          <a:prstGeom prst="rect">
            <a:avLst/>
          </a:prstGeom>
          <a:ln w="12700">
            <a:miter lim="400000"/>
          </a:ln>
        </p:spPr>
        <p:txBody>
          <a:bodyPr wrap="none" lIns="45719" rIns="45719" anchor="ctr">
            <a:spAutoFit/>
          </a:bodyPr>
          <a:lstStyle>
            <a:lvl1pPr algn="r">
              <a:defRPr sz="1600">
                <a:solidFill>
                  <a:srgbClr val="1C7DDB"/>
                </a:solidFill>
                <a:latin typeface="Abadi"/>
                <a:ea typeface="Abadi"/>
                <a:cs typeface="Abadi"/>
                <a:sym typeface="Abadi"/>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Abadi"/>
        </a:defRPr>
      </a:lvl1pPr>
      <a:lvl2pPr marL="0" marR="0" indent="457200" algn="r" defTabSz="9144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Abadi"/>
        </a:defRPr>
      </a:lvl2pPr>
      <a:lvl3pPr marL="0" marR="0" indent="914400" algn="r" defTabSz="9144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Abad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Abad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Abad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Abad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Abad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Abad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Abad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jpeg"/><Relationship Id="rId3"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9.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 Id="rId3" Type="http://schemas.openxmlformats.org/officeDocument/2006/relationships/image" Target="../media/image1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13.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1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1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1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23.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26.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27.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8.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e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29.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3.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TextBox 5"/>
          <p:cNvSpPr txBox="1"/>
          <p:nvPr/>
        </p:nvSpPr>
        <p:spPr>
          <a:xfrm>
            <a:off x="935539" y="4891899"/>
            <a:ext cx="2423162"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E7E6E6"/>
                </a:solidFill>
                <a:latin typeface="Abadi"/>
                <a:ea typeface="Abadi"/>
                <a:cs typeface="Abadi"/>
                <a:sym typeface="Abadi"/>
              </a:defRPr>
            </a:pPr>
            <a:r>
              <a:t>Michael Pancras</a:t>
            </a:r>
          </a:p>
          <a:p>
            <a:pPr>
              <a:defRPr>
                <a:solidFill>
                  <a:srgbClr val="E7E6E6"/>
                </a:solidFill>
                <a:latin typeface="Abadi"/>
                <a:ea typeface="Abadi"/>
                <a:cs typeface="Abadi"/>
                <a:sym typeface="Abadi"/>
              </a:defRPr>
            </a:pPr>
            <a:r>
              <a:t>September 25 2024</a:t>
            </a:r>
          </a:p>
        </p:txBody>
      </p:sp>
      <p:pic>
        <p:nvPicPr>
          <p:cNvPr id="127" name="Picture 2" descr="Picture 2"/>
          <p:cNvPicPr>
            <a:picLocks noChangeAspect="1"/>
          </p:cNvPicPr>
          <p:nvPr/>
        </p:nvPicPr>
        <p:blipFill>
          <a:blip r:embed="rId3">
            <a:extLst/>
          </a:blip>
          <a:stretch>
            <a:fillRect/>
          </a:stretch>
        </p:blipFill>
        <p:spPr>
          <a:xfrm>
            <a:off x="889820" y="676828"/>
            <a:ext cx="2104103" cy="629184"/>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2"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3" name="Content Placeholder 4"/>
          <p:cNvSpPr txBox="1"/>
          <p:nvPr>
            <p:ph type="body" sz="half" idx="4294967295"/>
          </p:nvPr>
        </p:nvSpPr>
        <p:spPr>
          <a:xfrm>
            <a:off x="6027811" y="1537840"/>
            <a:ext cx="5430161" cy="4740050"/>
          </a:xfrm>
          <a:prstGeom prst="rect">
            <a:avLst/>
          </a:prstGeom>
        </p:spPr>
        <p:txBody>
          <a:bodyPr>
            <a:normAutofit fontScale="100000" lnSpcReduction="0"/>
          </a:bodyPr>
          <a:lstStyle/>
          <a:p>
            <a:pPr>
              <a:defRPr sz="2200">
                <a:solidFill>
                  <a:srgbClr val="292929"/>
                </a:solidFill>
                <a:latin typeface="Abadi"/>
                <a:ea typeface="Abadi"/>
                <a:cs typeface="Abadi"/>
                <a:sym typeface="Abadi"/>
              </a:defRPr>
            </a:pPr>
            <a:r>
              <a:t>I performed exploratory data analysis and determined the training labels.</a:t>
            </a:r>
          </a:p>
          <a:p>
            <a:pPr>
              <a:defRPr sz="2200">
                <a:solidFill>
                  <a:srgbClr val="292929"/>
                </a:solidFill>
                <a:latin typeface="Abadi"/>
                <a:ea typeface="Abadi"/>
                <a:cs typeface="Abadi"/>
                <a:sym typeface="Abadi"/>
              </a:defRPr>
            </a:pPr>
            <a:r>
              <a:t>I Calculated the number of launches at each site, and the number and occurrence of each orbits</a:t>
            </a:r>
          </a:p>
          <a:p>
            <a:pPr>
              <a:defRPr sz="2200">
                <a:solidFill>
                  <a:srgbClr val="292929"/>
                </a:solidFill>
                <a:latin typeface="Abadi"/>
                <a:ea typeface="Abadi"/>
                <a:cs typeface="Abadi"/>
                <a:sym typeface="Abadi"/>
              </a:defRPr>
            </a:pPr>
            <a:r>
              <a:t>I created the landing outcome label from outcome column and exported the results to csv.</a:t>
            </a:r>
          </a:p>
          <a:p>
            <a:pPr>
              <a:lnSpc>
                <a:spcPct val="100000"/>
              </a:lnSpc>
              <a:spcBef>
                <a:spcPts val="1400"/>
              </a:spcBef>
              <a:defRPr sz="2200">
                <a:solidFill>
                  <a:srgbClr val="292929"/>
                </a:solidFill>
                <a:latin typeface="Abadi"/>
                <a:ea typeface="Abadi"/>
                <a:cs typeface="Abadi"/>
                <a:sym typeface="Abadi"/>
              </a:defRPr>
            </a:pPr>
            <a:r>
              <a:t>The link to the notebook is </a:t>
            </a:r>
            <a:r>
              <a:rPr u="sng">
                <a:solidFill>
                  <a:srgbClr val="0563C1"/>
                </a:solidFill>
                <a:uFill>
                  <a:solidFill>
                    <a:srgbClr val="0563C1"/>
                  </a:solidFill>
                </a:uFill>
                <a:hlinkClick r:id="" invalidUrl="" action="ppaction://hlinkshowjump?jump=nextslide" tgtFrame="" tooltip="" history="1" highlightClick="0" endSnd="0"/>
              </a:rPr>
              <a:t>https://github.com/Coder-223/Python-Data-Sci-Final-Proj/blob/main/Data%20Wrangling.ipynb</a:t>
            </a:r>
          </a:p>
        </p:txBody>
      </p:sp>
      <p:sp>
        <p:nvSpPr>
          <p:cNvPr id="164"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Data Wrangling</a:t>
            </a:r>
          </a:p>
        </p:txBody>
      </p:sp>
      <p:pic>
        <p:nvPicPr>
          <p:cNvPr id="165" name="Picture 2" descr="Picture 2"/>
          <p:cNvPicPr>
            <a:picLocks noChangeAspect="1"/>
          </p:cNvPicPr>
          <p:nvPr/>
        </p:nvPicPr>
        <p:blipFill>
          <a:blip r:embed="rId3">
            <a:extLst/>
          </a:blip>
          <a:stretch>
            <a:fillRect/>
          </a:stretch>
        </p:blipFill>
        <p:spPr>
          <a:xfrm>
            <a:off x="838200" y="1488854"/>
            <a:ext cx="5017253" cy="3986528"/>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7" name="Slide Number Placeholder 3"/>
          <p:cNvSpPr txBox="1"/>
          <p:nvPr>
            <p:ph type="sldNum" sz="quarter" idx="4294967295"/>
          </p:nvPr>
        </p:nvSpPr>
        <p:spPr>
          <a:xfrm>
            <a:off x="11142793" y="6468025"/>
            <a:ext cx="315179"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8" name="Content Placeholder 4"/>
          <p:cNvSpPr txBox="1"/>
          <p:nvPr>
            <p:ph type="body" sz="half" idx="4294967295"/>
          </p:nvPr>
        </p:nvSpPr>
        <p:spPr>
          <a:xfrm>
            <a:off x="770009" y="1495703"/>
            <a:ext cx="4987335" cy="4931508"/>
          </a:xfrm>
          <a:prstGeom prst="rect">
            <a:avLst/>
          </a:prstGeom>
        </p:spPr>
        <p:txBody>
          <a:bodyPr>
            <a:normAutofit fontScale="100000" lnSpcReduction="0"/>
          </a:bodyPr>
          <a:lstStyle>
            <a:lvl1pPr>
              <a:lnSpc>
                <a:spcPct val="100000"/>
              </a:lnSpc>
              <a:spcBef>
                <a:spcPts val="1400"/>
              </a:spcBef>
              <a:defRPr sz="2200">
                <a:solidFill>
                  <a:srgbClr val="292929"/>
                </a:solidFill>
                <a:latin typeface="Abadi"/>
                <a:ea typeface="Abadi"/>
                <a:cs typeface="Abadi"/>
                <a:sym typeface="Abadi"/>
              </a:defRPr>
            </a:lvl1pPr>
          </a:lstStyle>
          <a:p>
            <a:pPr/>
            <a:r>
              <a:t>I explored the data by visualizing the relationship between flight number and launch Site, payload and launch site, success rate of each orbit type, flight number and orbit type, the launch success yearly trend. </a:t>
            </a:r>
          </a:p>
        </p:txBody>
      </p:sp>
      <p:sp>
        <p:nvSpPr>
          <p:cNvPr id="169"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EDA with Data Visualization</a:t>
            </a:r>
          </a:p>
        </p:txBody>
      </p:sp>
      <p:sp>
        <p:nvSpPr>
          <p:cNvPr id="170" name="Content Placeholder 4"/>
          <p:cNvSpPr txBox="1"/>
          <p:nvPr/>
        </p:nvSpPr>
        <p:spPr>
          <a:xfrm>
            <a:off x="6141720" y="1495703"/>
            <a:ext cx="5098172" cy="4790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28600" indent="-228600">
              <a:spcBef>
                <a:spcPts val="1400"/>
              </a:spcBef>
              <a:buSzPct val="100000"/>
              <a:buFont typeface="Arial"/>
              <a:buChar char="•"/>
              <a:defRPr sz="2200">
                <a:solidFill>
                  <a:srgbClr val="292929"/>
                </a:solidFill>
                <a:latin typeface="Abadi"/>
                <a:ea typeface="Abadi"/>
                <a:cs typeface="Abadi"/>
                <a:sym typeface="Abadi"/>
              </a:defRPr>
            </a:pPr>
          </a:p>
          <a:p>
            <a:pPr marL="228600" indent="-228600">
              <a:spcBef>
                <a:spcPts val="1400"/>
              </a:spcBef>
              <a:buSzPct val="100000"/>
              <a:buFont typeface="Arial"/>
              <a:buChar char="•"/>
              <a:defRPr sz="2200">
                <a:solidFill>
                  <a:srgbClr val="292929"/>
                </a:solidFill>
                <a:latin typeface="Abadi"/>
                <a:ea typeface="Abadi"/>
                <a:cs typeface="Abadi"/>
                <a:sym typeface="Abadi"/>
              </a:defRPr>
            </a:pPr>
          </a:p>
          <a:p>
            <a:pPr marL="228600" indent="-228600">
              <a:spcBef>
                <a:spcPts val="1400"/>
              </a:spcBef>
              <a:buSzPct val="100000"/>
              <a:buFont typeface="Arial"/>
              <a:buChar char="•"/>
              <a:defRPr sz="2200">
                <a:solidFill>
                  <a:srgbClr val="292929"/>
                </a:solidFill>
                <a:latin typeface="Abadi"/>
                <a:ea typeface="Abadi"/>
                <a:cs typeface="Abadi"/>
                <a:sym typeface="Abadi"/>
              </a:defRPr>
            </a:pPr>
          </a:p>
          <a:p>
            <a:pPr marL="228600" indent="-228600">
              <a:spcBef>
                <a:spcPts val="1400"/>
              </a:spcBef>
              <a:buSzPct val="100000"/>
              <a:buFont typeface="Arial"/>
              <a:buChar char="•"/>
              <a:defRPr sz="2200">
                <a:solidFill>
                  <a:srgbClr val="292929"/>
                </a:solidFill>
                <a:latin typeface="Abadi"/>
                <a:ea typeface="Abadi"/>
                <a:cs typeface="Abadi"/>
                <a:sym typeface="Abadi"/>
              </a:defRPr>
            </a:pPr>
          </a:p>
          <a:p>
            <a:pPr marL="228600" indent="-228600">
              <a:spcBef>
                <a:spcPts val="1400"/>
              </a:spcBef>
              <a:buSzPct val="100000"/>
              <a:buFont typeface="Arial"/>
              <a:buChar char="•"/>
              <a:defRPr sz="2200">
                <a:solidFill>
                  <a:srgbClr val="292929"/>
                </a:solidFill>
                <a:latin typeface="Abadi"/>
                <a:ea typeface="Abadi"/>
                <a:cs typeface="Abadi"/>
                <a:sym typeface="Abadi"/>
              </a:defRPr>
            </a:pPr>
          </a:p>
          <a:p>
            <a:pPr marL="228600" indent="-228600">
              <a:spcBef>
                <a:spcPts val="1400"/>
              </a:spcBef>
              <a:buSzPct val="100000"/>
              <a:buFont typeface="Arial"/>
              <a:buChar char="•"/>
              <a:defRPr sz="2200">
                <a:solidFill>
                  <a:srgbClr val="292929"/>
                </a:solidFill>
                <a:latin typeface="Abadi"/>
                <a:ea typeface="Abadi"/>
                <a:cs typeface="Abadi"/>
                <a:sym typeface="Abadi"/>
              </a:defRPr>
            </a:pPr>
          </a:p>
          <a:p>
            <a:pPr marL="228600" indent="-228600">
              <a:spcBef>
                <a:spcPts val="1400"/>
              </a:spcBef>
              <a:buSzPct val="100000"/>
              <a:buFont typeface="Arial"/>
              <a:buChar char="•"/>
              <a:defRPr sz="2200">
                <a:solidFill>
                  <a:srgbClr val="292929"/>
                </a:solidFill>
                <a:latin typeface="Abadi"/>
                <a:ea typeface="Abadi"/>
                <a:cs typeface="Abadi"/>
                <a:sym typeface="Abadi"/>
              </a:defRPr>
            </a:pPr>
            <a:r>
              <a:t>The link to the notebook is </a:t>
            </a:r>
            <a:r>
              <a:rPr u="sng">
                <a:solidFill>
                  <a:srgbClr val="0563C1"/>
                </a:solidFill>
                <a:uFill>
                  <a:solidFill>
                    <a:srgbClr val="0563C1"/>
                  </a:solidFill>
                </a:uFill>
                <a:hlinkClick r:id="" invalidUrl="" action="ppaction://hlinkshowjump?jump=nextslide" tgtFrame="" tooltip="" history="1" highlightClick="0" endSnd="0"/>
              </a:rPr>
              <a:t>https://github.com/Coder-223/Python-Data-Sci-Final-Proj/blob/main/EDA%20with%20Data%20Visualization.ipynb</a:t>
            </a:r>
          </a:p>
        </p:txBody>
      </p:sp>
      <p:pic>
        <p:nvPicPr>
          <p:cNvPr id="171" name="Picture 6" descr="Picture 6"/>
          <p:cNvPicPr>
            <a:picLocks noChangeAspect="1"/>
          </p:cNvPicPr>
          <p:nvPr/>
        </p:nvPicPr>
        <p:blipFill>
          <a:blip r:embed="rId3">
            <a:extLst/>
          </a:blip>
          <a:stretch>
            <a:fillRect/>
          </a:stretch>
        </p:blipFill>
        <p:spPr>
          <a:xfrm>
            <a:off x="770010" y="3669829"/>
            <a:ext cx="5000795" cy="2757383"/>
          </a:xfrm>
          <a:prstGeom prst="rect">
            <a:avLst/>
          </a:prstGeom>
          <a:ln w="12700">
            <a:miter lim="400000"/>
          </a:ln>
        </p:spPr>
      </p:pic>
      <p:pic>
        <p:nvPicPr>
          <p:cNvPr id="172" name="Picture 8" descr="Picture 8"/>
          <p:cNvPicPr>
            <a:picLocks noChangeAspect="1"/>
          </p:cNvPicPr>
          <p:nvPr/>
        </p:nvPicPr>
        <p:blipFill>
          <a:blip r:embed="rId4">
            <a:extLst/>
          </a:blip>
          <a:stretch>
            <a:fillRect/>
          </a:stretch>
        </p:blipFill>
        <p:spPr>
          <a:xfrm>
            <a:off x="6096000" y="1495702"/>
            <a:ext cx="5189612" cy="296576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4"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5" name="Content Placeholder 4"/>
          <p:cNvSpPr txBox="1"/>
          <p:nvPr>
            <p:ph type="body" idx="4294967295"/>
          </p:nvPr>
        </p:nvSpPr>
        <p:spPr>
          <a:xfrm>
            <a:off x="770010" y="1396721"/>
            <a:ext cx="9745589" cy="4761192"/>
          </a:xfrm>
          <a:prstGeom prst="rect">
            <a:avLst/>
          </a:prstGeom>
        </p:spPr>
        <p:txBody>
          <a:bodyPr>
            <a:normAutofit fontScale="100000" lnSpcReduction="0"/>
          </a:bodyPr>
          <a:lstStyle/>
          <a:p>
            <a:pPr>
              <a:lnSpc>
                <a:spcPct val="100000"/>
              </a:lnSpc>
              <a:spcBef>
                <a:spcPts val="1400"/>
              </a:spcBef>
              <a:defRPr sz="2200">
                <a:solidFill>
                  <a:srgbClr val="292929"/>
                </a:solidFill>
                <a:latin typeface="Abadi"/>
                <a:ea typeface="Abadi"/>
                <a:cs typeface="Abadi"/>
                <a:sym typeface="Abadi"/>
              </a:defRPr>
            </a:pPr>
            <a:r>
              <a:t>First I loaded the SpaceX dataset into a PostgreSQL database without leaving the jupyter notebook.</a:t>
            </a:r>
          </a:p>
          <a:p>
            <a:pPr>
              <a:lnSpc>
                <a:spcPct val="100000"/>
              </a:lnSpc>
              <a:spcBef>
                <a:spcPts val="1400"/>
              </a:spcBef>
              <a:defRPr sz="2200">
                <a:solidFill>
                  <a:srgbClr val="292929"/>
                </a:solidFill>
                <a:latin typeface="Abadi"/>
                <a:ea typeface="Abadi"/>
                <a:cs typeface="Abadi"/>
                <a:sym typeface="Abadi"/>
              </a:defRPr>
            </a:pPr>
            <a:r>
              <a:t>Then I applied EDA with SQL to get insight from the data. We wrote queries to find out for instance:</a:t>
            </a:r>
          </a:p>
          <a:p>
            <a:pPr lvl="1" marL="685800" indent="-228600">
              <a:lnSpc>
                <a:spcPct val="100000"/>
              </a:lnSpc>
              <a:spcBef>
                <a:spcPts val="1400"/>
              </a:spcBef>
              <a:buFontTx/>
              <a:buChar char="-"/>
              <a:defRPr sz="1700">
                <a:solidFill>
                  <a:srgbClr val="767171"/>
                </a:solidFill>
                <a:latin typeface="Abadi"/>
                <a:ea typeface="Abadi"/>
                <a:cs typeface="Abadi"/>
                <a:sym typeface="Abadi"/>
              </a:defRPr>
            </a:pPr>
            <a:r>
              <a:t>The names of unique launch sites in the space mission.</a:t>
            </a:r>
            <a:endParaRPr sz="2400"/>
          </a:p>
          <a:p>
            <a:pPr lvl="1" marL="685800" indent="-228600">
              <a:lnSpc>
                <a:spcPct val="100000"/>
              </a:lnSpc>
              <a:spcBef>
                <a:spcPts val="1400"/>
              </a:spcBef>
              <a:buFontTx/>
              <a:buChar char="-"/>
              <a:defRPr sz="1700">
                <a:solidFill>
                  <a:srgbClr val="767171"/>
                </a:solidFill>
                <a:latin typeface="Abadi"/>
                <a:ea typeface="Abadi"/>
                <a:cs typeface="Abadi"/>
                <a:sym typeface="Abadi"/>
              </a:defRPr>
            </a:pPr>
            <a:r>
              <a:t>The total payload mass carried by boosters launched by NASA (CRS)</a:t>
            </a:r>
            <a:endParaRPr sz="2400"/>
          </a:p>
          <a:p>
            <a:pPr lvl="1" marL="685800" indent="-228600">
              <a:lnSpc>
                <a:spcPct val="100000"/>
              </a:lnSpc>
              <a:spcBef>
                <a:spcPts val="1400"/>
              </a:spcBef>
              <a:buFontTx/>
              <a:buChar char="-"/>
              <a:defRPr sz="1700">
                <a:solidFill>
                  <a:srgbClr val="767171"/>
                </a:solidFill>
                <a:latin typeface="Abadi"/>
                <a:ea typeface="Abadi"/>
                <a:cs typeface="Abadi"/>
                <a:sym typeface="Abadi"/>
              </a:defRPr>
            </a:pPr>
            <a:r>
              <a:t>The average payload mass carried by booster version F9 v1.1</a:t>
            </a:r>
            <a:endParaRPr sz="2400"/>
          </a:p>
          <a:p>
            <a:pPr lvl="1" marL="685800" indent="-228600">
              <a:lnSpc>
                <a:spcPct val="100000"/>
              </a:lnSpc>
              <a:spcBef>
                <a:spcPts val="1400"/>
              </a:spcBef>
              <a:buFontTx/>
              <a:buChar char="-"/>
              <a:defRPr sz="1700">
                <a:solidFill>
                  <a:srgbClr val="767171"/>
                </a:solidFill>
                <a:latin typeface="Abadi"/>
                <a:ea typeface="Abadi"/>
                <a:cs typeface="Abadi"/>
                <a:sym typeface="Abadi"/>
              </a:defRPr>
            </a:pPr>
            <a:r>
              <a:t>The total number of successful and failure mission outcomes</a:t>
            </a:r>
            <a:endParaRPr sz="2400"/>
          </a:p>
          <a:p>
            <a:pPr lvl="1" marL="685800" indent="-228600">
              <a:lnSpc>
                <a:spcPct val="100000"/>
              </a:lnSpc>
              <a:spcBef>
                <a:spcPts val="1400"/>
              </a:spcBef>
              <a:buFontTx/>
              <a:buChar char="-"/>
              <a:defRPr sz="1700">
                <a:solidFill>
                  <a:srgbClr val="767171"/>
                </a:solidFill>
                <a:latin typeface="Abadi"/>
                <a:ea typeface="Abadi"/>
                <a:cs typeface="Abadi"/>
                <a:sym typeface="Abadi"/>
              </a:defRPr>
            </a:pPr>
            <a:r>
              <a:t>The failed landing outcomes in drone ship, their booster version and launch site names.</a:t>
            </a:r>
            <a:endParaRPr sz="2200">
              <a:solidFill>
                <a:srgbClr val="292929"/>
              </a:solidFill>
            </a:endParaRPr>
          </a:p>
          <a:p>
            <a:pPr>
              <a:lnSpc>
                <a:spcPct val="100000"/>
              </a:lnSpc>
              <a:spcBef>
                <a:spcPts val="1400"/>
              </a:spcBef>
              <a:defRPr sz="2200">
                <a:solidFill>
                  <a:srgbClr val="292929"/>
                </a:solidFill>
                <a:latin typeface="Abadi"/>
                <a:ea typeface="Abadi"/>
                <a:cs typeface="Abadi"/>
                <a:sym typeface="Abadi"/>
              </a:defRPr>
            </a:pPr>
            <a:r>
              <a:t>The link to the notebook is </a:t>
            </a:r>
            <a:r>
              <a:rPr u="sng">
                <a:solidFill>
                  <a:srgbClr val="0563C1"/>
                </a:solidFill>
                <a:uFill>
                  <a:solidFill>
                    <a:srgbClr val="0563C1"/>
                  </a:solidFill>
                </a:uFill>
                <a:hlinkClick r:id="" invalidUrl="" action="ppaction://hlinkshowjump?jump=nextslide" tgtFrame="" tooltip="" history="1" highlightClick="0" endSnd="0"/>
              </a:rPr>
              <a:t>https://github.com/Coder-223/Python-Data-Sci-Final-Proj/blob/main/EDA%20with%20SQL.ipynb</a:t>
            </a:r>
          </a:p>
        </p:txBody>
      </p:sp>
      <p:sp>
        <p:nvSpPr>
          <p:cNvPr id="176"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EDA with SQL</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8"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9" name="Content Placeholder 4"/>
          <p:cNvSpPr txBox="1"/>
          <p:nvPr>
            <p:ph type="body" idx="4294967295"/>
          </p:nvPr>
        </p:nvSpPr>
        <p:spPr>
          <a:xfrm>
            <a:off x="838200" y="1507252"/>
            <a:ext cx="10515600" cy="4719141"/>
          </a:xfrm>
          <a:prstGeom prst="rect">
            <a:avLst/>
          </a:prstGeom>
        </p:spPr>
        <p:txBody>
          <a:bodyPr>
            <a:normAutofit fontScale="100000" lnSpcReduction="0"/>
          </a:bodyPr>
          <a:lstStyle/>
          <a:p>
            <a:pPr marL="208026" indent="-208026" defTabSz="832104">
              <a:lnSpc>
                <a:spcPct val="100000"/>
              </a:lnSpc>
              <a:spcBef>
                <a:spcPts val="1200"/>
              </a:spcBef>
              <a:defRPr sz="2002">
                <a:solidFill>
                  <a:srgbClr val="292929"/>
                </a:solidFill>
                <a:latin typeface="Abadi"/>
                <a:ea typeface="Abadi"/>
                <a:cs typeface="Abadi"/>
                <a:sym typeface="Abadi"/>
              </a:defRPr>
            </a:pPr>
            <a:r>
              <a:t>I marked all launch sites, and added map objects such as markers, circles, lines to mark the success or failure of launches for each site on the folium map.</a:t>
            </a:r>
          </a:p>
          <a:p>
            <a:pPr marL="208026" indent="-208026" defTabSz="832104">
              <a:lnSpc>
                <a:spcPct val="100000"/>
              </a:lnSpc>
              <a:spcBef>
                <a:spcPts val="1200"/>
              </a:spcBef>
              <a:defRPr sz="2002">
                <a:solidFill>
                  <a:srgbClr val="292929"/>
                </a:solidFill>
                <a:latin typeface="Abadi"/>
                <a:ea typeface="Abadi"/>
                <a:cs typeface="Abadi"/>
                <a:sym typeface="Abadi"/>
              </a:defRPr>
            </a:pPr>
            <a:r>
              <a:t>I assigned the feature launch outcomes (failure or success) to class 0 and 1.i.e., 0 for failure, and 1 for success.</a:t>
            </a:r>
          </a:p>
          <a:p>
            <a:pPr marL="208026" indent="-208026" defTabSz="832104">
              <a:lnSpc>
                <a:spcPct val="100000"/>
              </a:lnSpc>
              <a:spcBef>
                <a:spcPts val="1200"/>
              </a:spcBef>
              <a:defRPr sz="2002">
                <a:solidFill>
                  <a:srgbClr val="292929"/>
                </a:solidFill>
                <a:latin typeface="Abadi"/>
                <a:ea typeface="Abadi"/>
                <a:cs typeface="Abadi"/>
                <a:sym typeface="Abadi"/>
              </a:defRPr>
            </a:pPr>
            <a:r>
              <a:t>Using the color-labeled marker clusters, then I identified which launch sites have relatively high success rate. </a:t>
            </a:r>
          </a:p>
          <a:p>
            <a:pPr marL="208026" indent="-208026" defTabSz="832104">
              <a:lnSpc>
                <a:spcPct val="100000"/>
              </a:lnSpc>
              <a:spcBef>
                <a:spcPts val="1200"/>
              </a:spcBef>
              <a:defRPr sz="2002">
                <a:solidFill>
                  <a:srgbClr val="292929"/>
                </a:solidFill>
                <a:latin typeface="Abadi"/>
                <a:ea typeface="Abadi"/>
                <a:cs typeface="Abadi"/>
                <a:sym typeface="Abadi"/>
              </a:defRPr>
            </a:pPr>
            <a:r>
              <a:t>We calculated the distances between a launch site to its proximities. We answered some question for instance:</a:t>
            </a:r>
          </a:p>
          <a:p>
            <a:pPr lvl="1" marL="624078" indent="-208026" defTabSz="832104">
              <a:lnSpc>
                <a:spcPct val="100000"/>
              </a:lnSpc>
              <a:spcBef>
                <a:spcPts val="1200"/>
              </a:spcBef>
              <a:buFontTx/>
              <a:buChar char="-"/>
              <a:defRPr sz="1638">
                <a:solidFill>
                  <a:srgbClr val="767171"/>
                </a:solidFill>
                <a:latin typeface="Abadi"/>
                <a:ea typeface="Abadi"/>
                <a:cs typeface="Abadi"/>
                <a:sym typeface="Abadi"/>
              </a:defRPr>
            </a:pPr>
            <a:r>
              <a:t>Are launch sites near railways, highways and coastlines.</a:t>
            </a:r>
            <a:endParaRPr sz="2184"/>
          </a:p>
          <a:p>
            <a:pPr lvl="1" marL="624078" indent="-208026" defTabSz="832104">
              <a:lnSpc>
                <a:spcPct val="100000"/>
              </a:lnSpc>
              <a:spcBef>
                <a:spcPts val="1200"/>
              </a:spcBef>
              <a:buFontTx/>
              <a:buChar char="-"/>
              <a:defRPr sz="1638">
                <a:solidFill>
                  <a:srgbClr val="767171"/>
                </a:solidFill>
                <a:latin typeface="Abadi"/>
                <a:ea typeface="Abadi"/>
                <a:cs typeface="Abadi"/>
                <a:sym typeface="Abadi"/>
              </a:defRPr>
            </a:pPr>
            <a:r>
              <a:t>Do launch sites keep certain distance away from cities.</a:t>
            </a:r>
          </a:p>
          <a:p>
            <a:pPr marL="208026" indent="-208026" defTabSz="832104">
              <a:lnSpc>
                <a:spcPct val="100000"/>
              </a:lnSpc>
              <a:spcBef>
                <a:spcPts val="1200"/>
              </a:spcBef>
              <a:defRPr sz="2002">
                <a:solidFill>
                  <a:srgbClr val="292929"/>
                </a:solidFill>
                <a:latin typeface="Abadi"/>
                <a:ea typeface="Abadi"/>
                <a:cs typeface="Abadi"/>
                <a:sym typeface="Abadi"/>
              </a:defRPr>
            </a:pPr>
            <a:r>
              <a:t>Link to notebook: </a:t>
            </a:r>
            <a:r>
              <a:rPr u="sng">
                <a:solidFill>
                  <a:srgbClr val="0563C1"/>
                </a:solidFill>
                <a:uFill>
                  <a:solidFill>
                    <a:srgbClr val="0563C1"/>
                  </a:solidFill>
                </a:uFill>
                <a:hlinkClick r:id="" invalidUrl="" action="ppaction://hlinkshowjump?jump=nextslide" tgtFrame="" tooltip="" history="1" highlightClick="0" endSnd="0"/>
              </a:rPr>
              <a:t>https://github.com/Coder-223/Python-Data-Sci-Final-Proj/blob/main/Interactive%20Visual%20Analytics%20with%20Folium.ipynb </a:t>
            </a:r>
          </a:p>
        </p:txBody>
      </p:sp>
      <p:sp>
        <p:nvSpPr>
          <p:cNvPr id="180"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Build an Interactive Map with Folium</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2"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3" name="Content Placeholder 4"/>
          <p:cNvSpPr txBox="1"/>
          <p:nvPr>
            <p:ph type="body" sz="half" idx="4294967295"/>
          </p:nvPr>
        </p:nvSpPr>
        <p:spPr>
          <a:xfrm>
            <a:off x="760905" y="1555263"/>
            <a:ext cx="9745590" cy="3288987"/>
          </a:xfrm>
          <a:prstGeom prst="rect">
            <a:avLst/>
          </a:prstGeom>
        </p:spPr>
        <p:txBody>
          <a:bodyPr>
            <a:normAutofit fontScale="100000" lnSpcReduction="0"/>
          </a:bodyPr>
          <a:lstStyle/>
          <a:p>
            <a:pPr>
              <a:lnSpc>
                <a:spcPct val="100000"/>
              </a:lnSpc>
              <a:spcBef>
                <a:spcPts val="1400"/>
              </a:spcBef>
              <a:defRPr sz="2200">
                <a:solidFill>
                  <a:srgbClr val="292929"/>
                </a:solidFill>
                <a:latin typeface="Abadi"/>
                <a:ea typeface="Abadi"/>
                <a:cs typeface="Abadi"/>
                <a:sym typeface="Abadi"/>
              </a:defRPr>
            </a:pPr>
            <a:r>
              <a:t>I built an interactive dashboard with Plotly dash</a:t>
            </a:r>
          </a:p>
          <a:p>
            <a:pPr>
              <a:lnSpc>
                <a:spcPct val="100000"/>
              </a:lnSpc>
              <a:spcBef>
                <a:spcPts val="1400"/>
              </a:spcBef>
              <a:defRPr sz="2200">
                <a:solidFill>
                  <a:srgbClr val="292929"/>
                </a:solidFill>
                <a:latin typeface="Abadi"/>
                <a:ea typeface="Abadi"/>
                <a:cs typeface="Abadi"/>
                <a:sym typeface="Abadi"/>
              </a:defRPr>
            </a:pPr>
            <a:r>
              <a:t>I plotted pie charts showing the total launches by a certain sites</a:t>
            </a:r>
          </a:p>
          <a:p>
            <a:pPr>
              <a:lnSpc>
                <a:spcPct val="100000"/>
              </a:lnSpc>
              <a:spcBef>
                <a:spcPts val="1400"/>
              </a:spcBef>
              <a:defRPr sz="2200">
                <a:solidFill>
                  <a:srgbClr val="292929"/>
                </a:solidFill>
                <a:latin typeface="Abadi"/>
                <a:ea typeface="Abadi"/>
                <a:cs typeface="Abadi"/>
                <a:sym typeface="Abadi"/>
              </a:defRPr>
            </a:pPr>
            <a:r>
              <a:t>I plotted scatter graph showing the relationship with Outcome and Payload Mass (Kg) for the different booster version.</a:t>
            </a:r>
          </a:p>
          <a:p>
            <a:pPr>
              <a:lnSpc>
                <a:spcPct val="100000"/>
              </a:lnSpc>
              <a:spcBef>
                <a:spcPts val="1400"/>
              </a:spcBef>
              <a:defRPr sz="2200">
                <a:solidFill>
                  <a:srgbClr val="292929"/>
                </a:solidFill>
                <a:latin typeface="Abadi"/>
                <a:ea typeface="Abadi"/>
                <a:cs typeface="Abadi"/>
                <a:sym typeface="Abadi"/>
              </a:defRPr>
            </a:pPr>
            <a:r>
              <a:t>The link to the notebook is </a:t>
            </a:r>
            <a:r>
              <a:rPr>
                <a:solidFill>
                  <a:srgbClr val="1C7DDB"/>
                </a:solidFill>
              </a:rPr>
              <a:t>https://github.com/Coder-223/Python-Data-Sci-Final-Proj/blob/main/Extracting%20and%20Visualizing%20Stock%20Data.ipynb</a:t>
            </a:r>
          </a:p>
        </p:txBody>
      </p:sp>
      <p:sp>
        <p:nvSpPr>
          <p:cNvPr id="184"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Build a Dashboard with Plotly Dash</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6"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7" name="Content Placeholder 4"/>
          <p:cNvSpPr txBox="1"/>
          <p:nvPr>
            <p:ph type="body" idx="4294967295"/>
          </p:nvPr>
        </p:nvSpPr>
        <p:spPr>
          <a:xfrm>
            <a:off x="757135" y="1542389"/>
            <a:ext cx="9745590" cy="4351339"/>
          </a:xfrm>
          <a:prstGeom prst="rect">
            <a:avLst/>
          </a:prstGeom>
        </p:spPr>
        <p:txBody>
          <a:bodyPr>
            <a:normAutofit fontScale="100000" lnSpcReduction="0"/>
          </a:bodyPr>
          <a:lstStyle/>
          <a:p>
            <a:pPr>
              <a:lnSpc>
                <a:spcPct val="100000"/>
              </a:lnSpc>
              <a:spcBef>
                <a:spcPts val="1400"/>
              </a:spcBef>
              <a:defRPr sz="2200">
                <a:solidFill>
                  <a:srgbClr val="292929"/>
                </a:solidFill>
                <a:latin typeface="Abadi"/>
                <a:ea typeface="Abadi"/>
                <a:cs typeface="Abadi"/>
                <a:sym typeface="Abadi"/>
              </a:defRPr>
            </a:pPr>
            <a:r>
              <a:t>I loaded the data using numpy and pandas, transformed the data, split our data into training and testing.</a:t>
            </a:r>
          </a:p>
          <a:p>
            <a:pPr>
              <a:lnSpc>
                <a:spcPct val="100000"/>
              </a:lnSpc>
              <a:spcBef>
                <a:spcPts val="1400"/>
              </a:spcBef>
              <a:defRPr sz="2200">
                <a:solidFill>
                  <a:srgbClr val="292929"/>
                </a:solidFill>
                <a:latin typeface="Abadi"/>
                <a:ea typeface="Abadi"/>
                <a:cs typeface="Abadi"/>
                <a:sym typeface="Abadi"/>
              </a:defRPr>
            </a:pPr>
            <a:r>
              <a:t>I built different machine learning models and tune different hyperparameters using GridSearchCV.</a:t>
            </a:r>
          </a:p>
          <a:p>
            <a:pPr>
              <a:lnSpc>
                <a:spcPct val="100000"/>
              </a:lnSpc>
              <a:spcBef>
                <a:spcPts val="1400"/>
              </a:spcBef>
              <a:defRPr sz="2200">
                <a:solidFill>
                  <a:srgbClr val="292929"/>
                </a:solidFill>
                <a:latin typeface="Abadi"/>
                <a:ea typeface="Abadi"/>
                <a:cs typeface="Abadi"/>
                <a:sym typeface="Abadi"/>
              </a:defRPr>
            </a:pPr>
            <a:r>
              <a:t>I used accuracy as the metric for our model, improved the model using feature engineering and algorithm tuning.</a:t>
            </a:r>
          </a:p>
          <a:p>
            <a:pPr>
              <a:lnSpc>
                <a:spcPct val="100000"/>
              </a:lnSpc>
              <a:spcBef>
                <a:spcPts val="1400"/>
              </a:spcBef>
              <a:defRPr sz="2200">
                <a:solidFill>
                  <a:srgbClr val="292929"/>
                </a:solidFill>
                <a:latin typeface="Abadi"/>
                <a:ea typeface="Abadi"/>
                <a:cs typeface="Abadi"/>
                <a:sym typeface="Abadi"/>
              </a:defRPr>
            </a:pPr>
            <a:r>
              <a:t>I found the best performing classification model.</a:t>
            </a:r>
          </a:p>
          <a:p>
            <a:pPr>
              <a:lnSpc>
                <a:spcPct val="100000"/>
              </a:lnSpc>
              <a:spcBef>
                <a:spcPts val="1400"/>
              </a:spcBef>
              <a:defRPr sz="2200">
                <a:solidFill>
                  <a:srgbClr val="292929"/>
                </a:solidFill>
                <a:latin typeface="Abadi"/>
                <a:ea typeface="Abadi"/>
                <a:cs typeface="Abadi"/>
                <a:sym typeface="Abadi"/>
              </a:defRPr>
            </a:pPr>
            <a:r>
              <a:t>The link to the notebook is </a:t>
            </a:r>
            <a:r>
              <a:rPr>
                <a:solidFill>
                  <a:srgbClr val="1C7DDB"/>
                </a:solidFill>
              </a:rPr>
              <a:t>https://github.com/Coder-223/Python-Data-Sci-Final-Proj/blob/main/Machine%20Learning%20Prediction.ipynb</a:t>
            </a:r>
          </a:p>
        </p:txBody>
      </p:sp>
      <p:sp>
        <p:nvSpPr>
          <p:cNvPr id="188"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Predictive Analysis (Classification)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0" name="Content Placeholder 2"/>
          <p:cNvSpPr txBox="1"/>
          <p:nvPr/>
        </p:nvSpPr>
        <p:spPr>
          <a:xfrm>
            <a:off x="886844" y="1807336"/>
            <a:ext cx="6977286" cy="162166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73736" indent="-173736" defTabSz="694944">
              <a:spcBef>
                <a:spcPts val="1000"/>
              </a:spcBef>
              <a:buSzPct val="100000"/>
              <a:buFont typeface="Arial"/>
              <a:buChar char="•"/>
              <a:defRPr sz="1671">
                <a:solidFill>
                  <a:srgbClr val="292929"/>
                </a:solidFill>
                <a:latin typeface="Abadi"/>
                <a:ea typeface="Abadi"/>
                <a:cs typeface="Abadi"/>
                <a:sym typeface="Abadi"/>
              </a:defRPr>
            </a:pPr>
            <a:r>
              <a:t>Exploratory data analysis results</a:t>
            </a:r>
            <a:endParaRPr sz="2128">
              <a:solidFill>
                <a:srgbClr val="0070C0"/>
              </a:solidFill>
              <a:latin typeface="IBM Plex Mono Text"/>
              <a:ea typeface="IBM Plex Mono Text"/>
              <a:cs typeface="IBM Plex Mono Text"/>
              <a:sym typeface="IBM Plex Mono Text"/>
            </a:endParaRPr>
          </a:p>
          <a:p>
            <a:pPr marL="173736" indent="-173736" defTabSz="694944">
              <a:spcBef>
                <a:spcPts val="1000"/>
              </a:spcBef>
              <a:buSzPct val="100000"/>
              <a:buFont typeface="Arial"/>
              <a:buChar char="•"/>
              <a:defRPr sz="1671">
                <a:solidFill>
                  <a:srgbClr val="292929"/>
                </a:solidFill>
                <a:latin typeface="Abadi"/>
                <a:ea typeface="Abadi"/>
                <a:cs typeface="Abadi"/>
                <a:sym typeface="Abadi"/>
              </a:defRPr>
            </a:pPr>
            <a:r>
              <a:t>Interactive analytics demo in screenshots</a:t>
            </a:r>
            <a:endParaRPr sz="2128">
              <a:solidFill>
                <a:srgbClr val="0070C0"/>
              </a:solidFill>
              <a:latin typeface="IBM Plex Mono Text"/>
              <a:ea typeface="IBM Plex Mono Text"/>
              <a:cs typeface="IBM Plex Mono Text"/>
              <a:sym typeface="IBM Plex Mono Text"/>
            </a:endParaRPr>
          </a:p>
          <a:p>
            <a:pPr marL="173736" indent="-173736" defTabSz="694944">
              <a:spcBef>
                <a:spcPts val="1000"/>
              </a:spcBef>
              <a:buSzPct val="100000"/>
              <a:buFont typeface="Arial"/>
              <a:buChar char="•"/>
              <a:defRPr sz="1671">
                <a:solidFill>
                  <a:srgbClr val="292929"/>
                </a:solidFill>
                <a:latin typeface="Abadi"/>
                <a:ea typeface="Abadi"/>
                <a:cs typeface="Abadi"/>
                <a:sym typeface="Abadi"/>
              </a:defRPr>
            </a:pPr>
            <a:r>
              <a:t>Predictive analysis results</a:t>
            </a:r>
            <a:endParaRPr sz="2128">
              <a:solidFill>
                <a:srgbClr val="0070C0"/>
              </a:solidFill>
              <a:latin typeface="IBM Plex Mono Text"/>
              <a:ea typeface="IBM Plex Mono Text"/>
              <a:cs typeface="IBM Plex Mono Text"/>
              <a:sym typeface="IBM Plex Mono Text"/>
            </a:endParaRPr>
          </a:p>
          <a:p>
            <a:pPr lvl="1" marL="521208" indent="-173736" defTabSz="694944">
              <a:lnSpc>
                <a:spcPct val="90000"/>
              </a:lnSpc>
              <a:spcBef>
                <a:spcPts val="300"/>
              </a:spcBef>
              <a:buSzPct val="100000"/>
              <a:buFont typeface="Arial"/>
              <a:buChar char="•"/>
              <a:defRPr sz="1368">
                <a:solidFill>
                  <a:srgbClr val="0070C0"/>
                </a:solidFill>
                <a:latin typeface="IBM Plex Mono Text"/>
                <a:ea typeface="IBM Plex Mono Text"/>
                <a:cs typeface="IBM Plex Mono Text"/>
                <a:sym typeface="IBM Plex Mono Text"/>
              </a:defRPr>
            </a:pPr>
          </a:p>
        </p:txBody>
      </p:sp>
      <p:sp>
        <p:nvSpPr>
          <p:cNvPr id="191"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2"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Results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5" name="Slide Number Placeholder 4"/>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6" name="Content Placeholder 2"/>
          <p:cNvSpPr txBox="1"/>
          <p:nvPr>
            <p:ph type="body" sz="quarter" idx="4294967295"/>
          </p:nvPr>
        </p:nvSpPr>
        <p:spPr>
          <a:xfrm>
            <a:off x="864971" y="2057400"/>
            <a:ext cx="10593001" cy="967155"/>
          </a:xfrm>
          <a:prstGeom prst="rect">
            <a:avLst/>
          </a:prstGeom>
        </p:spPr>
        <p:txBody>
          <a:bodyPr>
            <a:normAutofit fontScale="100000" lnSpcReduction="0"/>
          </a:bodyPr>
          <a:lstStyle>
            <a:lvl1pPr>
              <a:lnSpc>
                <a:spcPct val="100000"/>
              </a:lnSpc>
              <a:spcBef>
                <a:spcPts val="1400"/>
              </a:spcBef>
              <a:defRPr sz="2200">
                <a:solidFill>
                  <a:srgbClr val="292929"/>
                </a:solidFill>
                <a:latin typeface="Abadi"/>
                <a:ea typeface="Abadi"/>
                <a:cs typeface="Abadi"/>
                <a:sym typeface="Abadi"/>
              </a:defRPr>
            </a:lvl1pPr>
          </a:lstStyle>
          <a:p>
            <a:pPr/>
            <a:r>
              <a:t>From the plot, we found that the larger the flight amount at a launch site, the greater the success rate at a launch site.</a:t>
            </a:r>
          </a:p>
        </p:txBody>
      </p:sp>
      <p:sp>
        <p:nvSpPr>
          <p:cNvPr id="197"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Flight Number vs. Launch Site</a:t>
            </a:r>
          </a:p>
        </p:txBody>
      </p:sp>
      <p:pic>
        <p:nvPicPr>
          <p:cNvPr id="198" name="Picture 5" descr="Picture 5"/>
          <p:cNvPicPr>
            <a:picLocks noChangeAspect="1"/>
          </p:cNvPicPr>
          <p:nvPr/>
        </p:nvPicPr>
        <p:blipFill>
          <a:blip r:embed="rId3">
            <a:extLst/>
          </a:blip>
          <a:stretch>
            <a:fillRect/>
          </a:stretch>
        </p:blipFill>
        <p:spPr>
          <a:xfrm>
            <a:off x="1205801" y="2954215"/>
            <a:ext cx="9676564" cy="2504423"/>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Rectangle 10"/>
          <p:cNvSpPr/>
          <p:nvPr/>
        </p:nvSpPr>
        <p:spPr>
          <a:xfrm>
            <a:off x="-1" y="0"/>
            <a:ext cx="12188954"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01" name="Title 1"/>
          <p:cNvSpPr txBox="1"/>
          <p:nvPr/>
        </p:nvSpPr>
        <p:spPr>
          <a:xfrm>
            <a:off x="680720" y="640822"/>
            <a:ext cx="2956546" cy="250431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nSpc>
                <a:spcPct val="90000"/>
              </a:lnSpc>
              <a:spcBef>
                <a:spcPts val="600"/>
              </a:spcBef>
              <a:defRPr sz="3200">
                <a:solidFill>
                  <a:srgbClr val="0B49CB"/>
                </a:solidFill>
                <a:latin typeface="Abadi"/>
                <a:ea typeface="Abadi"/>
                <a:cs typeface="Abadi"/>
                <a:sym typeface="Abadi"/>
              </a:defRPr>
            </a:lvl1pPr>
          </a:lstStyle>
          <a:p>
            <a:pPr/>
            <a:r>
              <a:t>Payload vs. Launch Site</a:t>
            </a:r>
          </a:p>
        </p:txBody>
      </p:sp>
      <p:grpSp>
        <p:nvGrpSpPr>
          <p:cNvPr id="204" name="sketch line"/>
          <p:cNvGrpSpPr/>
          <p:nvPr/>
        </p:nvGrpSpPr>
        <p:grpSpPr>
          <a:xfrm>
            <a:off x="4311022" y="766391"/>
            <a:ext cx="47073" cy="5411049"/>
            <a:chOff x="0" y="0"/>
            <a:chExt cx="47071" cy="5411048"/>
          </a:xfrm>
        </p:grpSpPr>
        <p:sp>
          <p:nvSpPr>
            <p:cNvPr id="202" name="Shape"/>
            <p:cNvSpPr/>
            <p:nvPr/>
          </p:nvSpPr>
          <p:spPr>
            <a:xfrm rot="5400000">
              <a:off x="-2682110" y="2682109"/>
              <a:ext cx="5410572" cy="46353"/>
            </a:xfrm>
            <a:custGeom>
              <a:avLst/>
              <a:gdLst/>
              <a:ahLst/>
              <a:cxnLst>
                <a:cxn ang="0">
                  <a:pos x="wd2" y="hd2"/>
                </a:cxn>
                <a:cxn ang="5400000">
                  <a:pos x="wd2" y="hd2"/>
                </a:cxn>
                <a:cxn ang="10800000">
                  <a:pos x="wd2" y="hd2"/>
                </a:cxn>
                <a:cxn ang="16200000">
                  <a:pos x="wd2" y="hd2"/>
                </a:cxn>
              </a:cxnLst>
              <a:rect l="0" t="0" r="r" b="b"/>
              <a:pathLst>
                <a:path w="21599" h="13392" fill="norm" stroke="1" extrusionOk="0">
                  <a:moveTo>
                    <a:pt x="2" y="4531"/>
                  </a:moveTo>
                  <a:cubicBezTo>
                    <a:pt x="1140" y="3108"/>
                    <a:pt x="1504" y="10964"/>
                    <a:pt x="2485" y="4531"/>
                  </a:cubicBezTo>
                  <a:cubicBezTo>
                    <a:pt x="3466" y="-1903"/>
                    <a:pt x="4119" y="6619"/>
                    <a:pt x="4537" y="4531"/>
                  </a:cubicBezTo>
                  <a:cubicBezTo>
                    <a:pt x="4955" y="2442"/>
                    <a:pt x="6236" y="7384"/>
                    <a:pt x="7669" y="4531"/>
                  </a:cubicBezTo>
                  <a:cubicBezTo>
                    <a:pt x="9101" y="1677"/>
                    <a:pt x="9452" y="10178"/>
                    <a:pt x="10152" y="4531"/>
                  </a:cubicBezTo>
                  <a:cubicBezTo>
                    <a:pt x="10853" y="-1117"/>
                    <a:pt x="11446" y="-1891"/>
                    <a:pt x="12636" y="4531"/>
                  </a:cubicBezTo>
                  <a:cubicBezTo>
                    <a:pt x="13827" y="10952"/>
                    <a:pt x="14245" y="3732"/>
                    <a:pt x="15768" y="4531"/>
                  </a:cubicBezTo>
                  <a:cubicBezTo>
                    <a:pt x="17290" y="5330"/>
                    <a:pt x="17119" y="7581"/>
                    <a:pt x="18035" y="4531"/>
                  </a:cubicBezTo>
                  <a:cubicBezTo>
                    <a:pt x="18952" y="1481"/>
                    <a:pt x="20559" y="7049"/>
                    <a:pt x="21599" y="4531"/>
                  </a:cubicBezTo>
                  <a:cubicBezTo>
                    <a:pt x="21596" y="6095"/>
                    <a:pt x="21596" y="8145"/>
                    <a:pt x="21599" y="9814"/>
                  </a:cubicBezTo>
                  <a:cubicBezTo>
                    <a:pt x="20613" y="16519"/>
                    <a:pt x="19996" y="7620"/>
                    <a:pt x="19331" y="9814"/>
                  </a:cubicBezTo>
                  <a:cubicBezTo>
                    <a:pt x="18666" y="12009"/>
                    <a:pt x="17700" y="4353"/>
                    <a:pt x="16632" y="9814"/>
                  </a:cubicBezTo>
                  <a:cubicBezTo>
                    <a:pt x="15564" y="15276"/>
                    <a:pt x="15207" y="2014"/>
                    <a:pt x="14148" y="9814"/>
                  </a:cubicBezTo>
                  <a:cubicBezTo>
                    <a:pt x="13089" y="17615"/>
                    <a:pt x="12272" y="-68"/>
                    <a:pt x="11016" y="9814"/>
                  </a:cubicBezTo>
                  <a:cubicBezTo>
                    <a:pt x="9760" y="19697"/>
                    <a:pt x="8801" y="5505"/>
                    <a:pt x="7885" y="9814"/>
                  </a:cubicBezTo>
                  <a:cubicBezTo>
                    <a:pt x="6969" y="14124"/>
                    <a:pt x="6398" y="13629"/>
                    <a:pt x="5617" y="9814"/>
                  </a:cubicBezTo>
                  <a:cubicBezTo>
                    <a:pt x="4836" y="6000"/>
                    <a:pt x="3690" y="5444"/>
                    <a:pt x="2917" y="9814"/>
                  </a:cubicBezTo>
                  <a:cubicBezTo>
                    <a:pt x="2145" y="14185"/>
                    <a:pt x="1345" y="4490"/>
                    <a:pt x="2" y="9814"/>
                  </a:cubicBezTo>
                  <a:cubicBezTo>
                    <a:pt x="0" y="7726"/>
                    <a:pt x="-1" y="6770"/>
                    <a:pt x="2" y="4531"/>
                  </a:cubicBezTo>
                  <a:close/>
                </a:path>
              </a:pathLst>
            </a:cu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03" name="Shape"/>
            <p:cNvSpPr/>
            <p:nvPr/>
          </p:nvSpPr>
          <p:spPr>
            <a:xfrm rot="5400000">
              <a:off x="-2678615" y="2685363"/>
              <a:ext cx="5410905" cy="40468"/>
            </a:xfrm>
            <a:custGeom>
              <a:avLst/>
              <a:gdLst/>
              <a:ahLst/>
              <a:cxnLst>
                <a:cxn ang="0">
                  <a:pos x="wd2" y="hd2"/>
                </a:cxn>
                <a:cxn ang="5400000">
                  <a:pos x="wd2" y="hd2"/>
                </a:cxn>
                <a:cxn ang="10800000">
                  <a:pos x="wd2" y="hd2"/>
                </a:cxn>
                <a:cxn ang="16200000">
                  <a:pos x="wd2" y="hd2"/>
                </a:cxn>
              </a:cxnLst>
              <a:rect l="0" t="0" r="r" b="b"/>
              <a:pathLst>
                <a:path w="21598" h="11425" fill="norm" stroke="1" extrusionOk="0">
                  <a:moveTo>
                    <a:pt x="1" y="4630"/>
                  </a:moveTo>
                  <a:cubicBezTo>
                    <a:pt x="652" y="-651"/>
                    <a:pt x="1276" y="10"/>
                    <a:pt x="2269" y="4630"/>
                  </a:cubicBezTo>
                  <a:cubicBezTo>
                    <a:pt x="3262" y="9250"/>
                    <a:pt x="4046" y="2578"/>
                    <a:pt x="5184" y="4630"/>
                  </a:cubicBezTo>
                  <a:cubicBezTo>
                    <a:pt x="6322" y="6682"/>
                    <a:pt x="6514" y="3679"/>
                    <a:pt x="7667" y="4630"/>
                  </a:cubicBezTo>
                  <a:cubicBezTo>
                    <a:pt x="8821" y="5581"/>
                    <a:pt x="9439" y="-786"/>
                    <a:pt x="9935" y="4630"/>
                  </a:cubicBezTo>
                  <a:cubicBezTo>
                    <a:pt x="10431" y="10046"/>
                    <a:pt x="12069" y="-5146"/>
                    <a:pt x="12850" y="4630"/>
                  </a:cubicBezTo>
                  <a:cubicBezTo>
                    <a:pt x="13632" y="14406"/>
                    <a:pt x="14597" y="11418"/>
                    <a:pt x="15550" y="4630"/>
                  </a:cubicBezTo>
                  <a:cubicBezTo>
                    <a:pt x="16502" y="-2158"/>
                    <a:pt x="17540" y="-897"/>
                    <a:pt x="18249" y="4630"/>
                  </a:cubicBezTo>
                  <a:cubicBezTo>
                    <a:pt x="18958" y="10157"/>
                    <a:pt x="20677" y="2857"/>
                    <a:pt x="21596" y="4630"/>
                  </a:cubicBezTo>
                  <a:cubicBezTo>
                    <a:pt x="21598" y="6593"/>
                    <a:pt x="21599" y="8255"/>
                    <a:pt x="21596" y="9793"/>
                  </a:cubicBezTo>
                  <a:cubicBezTo>
                    <a:pt x="20514" y="6536"/>
                    <a:pt x="20444" y="13392"/>
                    <a:pt x="19329" y="9793"/>
                  </a:cubicBezTo>
                  <a:cubicBezTo>
                    <a:pt x="18213" y="6194"/>
                    <a:pt x="17757" y="7308"/>
                    <a:pt x="17277" y="9793"/>
                  </a:cubicBezTo>
                  <a:cubicBezTo>
                    <a:pt x="16798" y="12278"/>
                    <a:pt x="15013" y="11001"/>
                    <a:pt x="14362" y="9793"/>
                  </a:cubicBezTo>
                  <a:cubicBezTo>
                    <a:pt x="13711" y="8585"/>
                    <a:pt x="13172" y="14007"/>
                    <a:pt x="12094" y="9793"/>
                  </a:cubicBezTo>
                  <a:cubicBezTo>
                    <a:pt x="11017" y="5579"/>
                    <a:pt x="10539" y="12364"/>
                    <a:pt x="9179" y="9793"/>
                  </a:cubicBezTo>
                  <a:cubicBezTo>
                    <a:pt x="7819" y="7222"/>
                    <a:pt x="7191" y="12813"/>
                    <a:pt x="6048" y="9793"/>
                  </a:cubicBezTo>
                  <a:cubicBezTo>
                    <a:pt x="4905" y="6773"/>
                    <a:pt x="4246" y="3132"/>
                    <a:pt x="3564" y="9793"/>
                  </a:cubicBezTo>
                  <a:cubicBezTo>
                    <a:pt x="2883" y="16454"/>
                    <a:pt x="747" y="-1270"/>
                    <a:pt x="1" y="9793"/>
                  </a:cubicBezTo>
                  <a:cubicBezTo>
                    <a:pt x="-1" y="7250"/>
                    <a:pt x="2" y="6070"/>
                    <a:pt x="1" y="4630"/>
                  </a:cubicBezTo>
                  <a:close/>
                </a:path>
              </a:pathLst>
            </a:custGeom>
            <a:noFill/>
            <a:ln w="41275" cap="rnd">
              <a:solidFill>
                <a:schemeClr val="accent2"/>
              </a:solidFill>
              <a:prstDash val="solid"/>
              <a:round/>
            </a:ln>
            <a:effectLst/>
          </p:spPr>
          <p:txBody>
            <a:bodyPr wrap="square" lIns="45719" tIns="45719" rIns="45719" bIns="45719" numCol="1" anchor="ctr">
              <a:noAutofit/>
            </a:bodyPr>
            <a:lstStyle/>
            <a:p>
              <a:pPr algn="ctr">
                <a:defRPr>
                  <a:solidFill>
                    <a:srgbClr val="FFFFFF"/>
                  </a:solidFill>
                </a:defRPr>
              </a:pPr>
            </a:p>
          </p:txBody>
        </p:sp>
      </p:grpSp>
      <p:sp>
        <p:nvSpPr>
          <p:cNvPr id="205" name="Slide Number Placeholder 4"/>
          <p:cNvSpPr txBox="1"/>
          <p:nvPr>
            <p:ph type="sldNum" sz="quarter" idx="4294967295"/>
          </p:nvPr>
        </p:nvSpPr>
        <p:spPr>
          <a:xfrm>
            <a:off x="11095176" y="6414760"/>
            <a:ext cx="258624"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pic>
        <p:nvPicPr>
          <p:cNvPr id="206" name="Picture 5" descr="Picture 5"/>
          <p:cNvPicPr>
            <a:picLocks noChangeAspect="1"/>
          </p:cNvPicPr>
          <p:nvPr/>
        </p:nvPicPr>
        <p:blipFill>
          <a:blip r:embed="rId2">
            <a:extLst/>
          </a:blip>
          <a:stretch>
            <a:fillRect/>
          </a:stretch>
        </p:blipFill>
        <p:spPr>
          <a:xfrm>
            <a:off x="4481564" y="3179604"/>
            <a:ext cx="6872236" cy="2406756"/>
          </a:xfrm>
          <a:prstGeom prst="rect">
            <a:avLst/>
          </a:prstGeom>
          <a:ln w="12700">
            <a:miter lim="400000"/>
          </a:ln>
        </p:spPr>
      </p:pic>
      <p:pic>
        <p:nvPicPr>
          <p:cNvPr id="207" name="Picture 9" descr="Picture 9"/>
          <p:cNvPicPr>
            <a:picLocks noChangeAspect="1"/>
          </p:cNvPicPr>
          <p:nvPr/>
        </p:nvPicPr>
        <p:blipFill>
          <a:blip r:embed="rId3">
            <a:extLst/>
          </a:blip>
          <a:stretch>
            <a:fillRect/>
          </a:stretch>
        </p:blipFill>
        <p:spPr>
          <a:xfrm>
            <a:off x="4679948" y="1071405"/>
            <a:ext cx="6877051" cy="1971676"/>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9" name="Slide Number Placeholder 3"/>
          <p:cNvSpPr txBox="1"/>
          <p:nvPr>
            <p:ph type="sldNum" sz="quarter" idx="4294967295"/>
          </p:nvPr>
        </p:nvSpPr>
        <p:spPr>
          <a:xfrm>
            <a:off x="11240821" y="6060022"/>
            <a:ext cx="217151" cy="332741"/>
          </a:xfrm>
          <a:prstGeom prst="rect">
            <a:avLst/>
          </a:prstGeom>
          <a:extLst>
            <a:ext uri="{C572A759-6A51-4108-AA02-DFA0A04FC94B}">
              <ma14:wrappingTextBoxFlag xmlns:ma14="http://schemas.microsoft.com/office/mac/drawingml/2011/main" val="1"/>
            </a:ext>
          </a:extLst>
        </p:spPr>
        <p:txBody>
          <a:bodyPr>
            <a:normAutofit fontScale="100000" lnSpcReduction="0"/>
          </a:bodyPr>
          <a:lstStyle/>
          <a:p>
            <a:pPr/>
            <a:fld id="{86CB4B4D-7CA3-9044-876B-883B54F8677D}" type="slidenum"/>
          </a:p>
        </p:txBody>
      </p:sp>
      <p:sp>
        <p:nvSpPr>
          <p:cNvPr id="130" name="Content Placeholder 2"/>
          <p:cNvSpPr txBox="1"/>
          <p:nvPr/>
        </p:nvSpPr>
        <p:spPr>
          <a:xfrm>
            <a:off x="1004416" y="2113240"/>
            <a:ext cx="5075647" cy="3320825"/>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a:spcBef>
                <a:spcPts val="1400"/>
              </a:spcBef>
              <a:buSzPct val="100000"/>
              <a:buFont typeface="Arial"/>
              <a:buChar char="•"/>
              <a:defRPr sz="2200">
                <a:solidFill>
                  <a:srgbClr val="292929"/>
                </a:solidFill>
                <a:latin typeface="Abadi"/>
                <a:ea typeface="Abadi"/>
                <a:cs typeface="Abadi"/>
                <a:sym typeface="Abadi"/>
              </a:defRPr>
            </a:pPr>
            <a:r>
              <a:t>Executive Summary</a:t>
            </a:r>
            <a:endParaRPr sz="2800">
              <a:solidFill>
                <a:srgbClr val="0070C0"/>
              </a:solidFill>
              <a:latin typeface="IBM Plex Mono Text"/>
              <a:ea typeface="IBM Plex Mono Text"/>
              <a:cs typeface="IBM Plex Mono Text"/>
              <a:sym typeface="IBM Plex Mono Text"/>
            </a:endParaRPr>
          </a:p>
          <a:p>
            <a:pPr marL="228600" indent="-228600">
              <a:spcBef>
                <a:spcPts val="1400"/>
              </a:spcBef>
              <a:buSzPct val="100000"/>
              <a:buFont typeface="Arial"/>
              <a:buChar char="•"/>
              <a:defRPr sz="2200">
                <a:solidFill>
                  <a:srgbClr val="292929"/>
                </a:solidFill>
                <a:latin typeface="Abadi"/>
                <a:ea typeface="Abadi"/>
                <a:cs typeface="Abadi"/>
                <a:sym typeface="Abadi"/>
              </a:defRPr>
            </a:pPr>
            <a:r>
              <a:t>Introduction</a:t>
            </a:r>
            <a:endParaRPr sz="2800">
              <a:solidFill>
                <a:srgbClr val="0070C0"/>
              </a:solidFill>
              <a:latin typeface="IBM Plex Mono Text"/>
              <a:ea typeface="IBM Plex Mono Text"/>
              <a:cs typeface="IBM Plex Mono Text"/>
              <a:sym typeface="IBM Plex Mono Text"/>
            </a:endParaRPr>
          </a:p>
          <a:p>
            <a:pPr marL="228600" indent="-228600">
              <a:spcBef>
                <a:spcPts val="1400"/>
              </a:spcBef>
              <a:buSzPct val="100000"/>
              <a:buFont typeface="Arial"/>
              <a:buChar char="•"/>
              <a:defRPr sz="2200">
                <a:solidFill>
                  <a:srgbClr val="292929"/>
                </a:solidFill>
                <a:latin typeface="Abadi"/>
                <a:ea typeface="Abadi"/>
                <a:cs typeface="Abadi"/>
                <a:sym typeface="Abadi"/>
              </a:defRPr>
            </a:pPr>
            <a:r>
              <a:t>Methodology</a:t>
            </a:r>
            <a:endParaRPr sz="2800">
              <a:solidFill>
                <a:srgbClr val="0070C0"/>
              </a:solidFill>
              <a:latin typeface="IBM Plex Mono Text"/>
              <a:ea typeface="IBM Plex Mono Text"/>
              <a:cs typeface="IBM Plex Mono Text"/>
              <a:sym typeface="IBM Plex Mono Text"/>
            </a:endParaRPr>
          </a:p>
          <a:p>
            <a:pPr marL="228600" indent="-228600">
              <a:spcBef>
                <a:spcPts val="1400"/>
              </a:spcBef>
              <a:buSzPct val="100000"/>
              <a:buFont typeface="Arial"/>
              <a:buChar char="•"/>
              <a:defRPr sz="2200">
                <a:solidFill>
                  <a:srgbClr val="292929"/>
                </a:solidFill>
                <a:latin typeface="Abadi"/>
                <a:ea typeface="Abadi"/>
                <a:cs typeface="Abadi"/>
                <a:sym typeface="Abadi"/>
              </a:defRPr>
            </a:pPr>
            <a:r>
              <a:t>Results</a:t>
            </a:r>
            <a:endParaRPr sz="2800">
              <a:solidFill>
                <a:srgbClr val="0070C0"/>
              </a:solidFill>
              <a:latin typeface="IBM Plex Mono Text"/>
              <a:ea typeface="IBM Plex Mono Text"/>
              <a:cs typeface="IBM Plex Mono Text"/>
              <a:sym typeface="IBM Plex Mono Text"/>
            </a:endParaRPr>
          </a:p>
          <a:p>
            <a:pPr marL="228600" indent="-228600">
              <a:spcBef>
                <a:spcPts val="1400"/>
              </a:spcBef>
              <a:buSzPct val="100000"/>
              <a:buFont typeface="Arial"/>
              <a:buChar char="•"/>
              <a:defRPr sz="2200">
                <a:solidFill>
                  <a:srgbClr val="292929"/>
                </a:solidFill>
                <a:latin typeface="Abadi"/>
                <a:ea typeface="Abadi"/>
                <a:cs typeface="Abadi"/>
                <a:sym typeface="Abadi"/>
              </a:defRPr>
            </a:pPr>
            <a:r>
              <a:t>Conclusion</a:t>
            </a:r>
            <a:endParaRPr sz="2800">
              <a:solidFill>
                <a:srgbClr val="0070C0"/>
              </a:solidFill>
              <a:latin typeface="IBM Plex Mono Text"/>
              <a:ea typeface="IBM Plex Mono Text"/>
              <a:cs typeface="IBM Plex Mono Text"/>
              <a:sym typeface="IBM Plex Mono Text"/>
            </a:endParaRPr>
          </a:p>
          <a:p>
            <a:pPr marL="228600" indent="-228600">
              <a:spcBef>
                <a:spcPts val="1400"/>
              </a:spcBef>
              <a:buSzPct val="100000"/>
              <a:buFont typeface="Arial"/>
              <a:buChar char="•"/>
              <a:defRPr sz="2200">
                <a:solidFill>
                  <a:srgbClr val="292929"/>
                </a:solidFill>
                <a:latin typeface="Abadi"/>
                <a:ea typeface="Abadi"/>
                <a:cs typeface="Abadi"/>
                <a:sym typeface="Abadi"/>
              </a:defRPr>
            </a:pPr>
            <a:r>
              <a:t>Appendix</a:t>
            </a:r>
          </a:p>
        </p:txBody>
      </p:sp>
      <p:sp>
        <p:nvSpPr>
          <p:cNvPr id="131"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Outline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Rectangle 9"/>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10" name="Title 1"/>
          <p:cNvSpPr txBox="1"/>
          <p:nvPr/>
        </p:nvSpPr>
        <p:spPr>
          <a:xfrm>
            <a:off x="689186" y="321734"/>
            <a:ext cx="10813627" cy="1135737"/>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nSpc>
                <a:spcPct val="90000"/>
              </a:lnSpc>
              <a:spcBef>
                <a:spcPts val="600"/>
              </a:spcBef>
              <a:defRPr sz="3600">
                <a:solidFill>
                  <a:srgbClr val="0B49CB"/>
                </a:solidFill>
                <a:latin typeface="Abadi"/>
                <a:ea typeface="Abadi"/>
                <a:cs typeface="Abadi"/>
                <a:sym typeface="Abadi"/>
              </a:defRPr>
            </a:lvl1pPr>
          </a:lstStyle>
          <a:p>
            <a:pPr/>
            <a:r>
              <a:t>Success Rate vs. Orbit Type</a:t>
            </a:r>
          </a:p>
        </p:txBody>
      </p:sp>
      <p:sp>
        <p:nvSpPr>
          <p:cNvPr id="211" name="Content Placeholder 2"/>
          <p:cNvSpPr txBox="1"/>
          <p:nvPr>
            <p:ph type="body" sz="half" idx="4294967295"/>
          </p:nvPr>
        </p:nvSpPr>
        <p:spPr>
          <a:xfrm>
            <a:off x="643469" y="1782981"/>
            <a:ext cx="4008385" cy="4393983"/>
          </a:xfrm>
          <a:prstGeom prst="rect">
            <a:avLst/>
          </a:prstGeom>
        </p:spPr>
        <p:txBody>
          <a:bodyPr>
            <a:normAutofit fontScale="100000" lnSpcReduction="0"/>
          </a:bodyPr>
          <a:lstStyle>
            <a:lvl1pPr>
              <a:spcBef>
                <a:spcPts val="1400"/>
              </a:spcBef>
              <a:defRPr sz="2200">
                <a:latin typeface="Abadi"/>
                <a:ea typeface="Abadi"/>
                <a:cs typeface="Abadi"/>
                <a:sym typeface="Abadi"/>
              </a:defRPr>
            </a:lvl1pPr>
          </a:lstStyle>
          <a:p>
            <a:pPr/>
            <a:r>
              <a:t>From the plot, we can see that ES-L1, GEO, HEO, SSO, VLEO had the most success rate.</a:t>
            </a:r>
          </a:p>
        </p:txBody>
      </p:sp>
      <p:grpSp>
        <p:nvGrpSpPr>
          <p:cNvPr id="214" name="Group 11"/>
          <p:cNvGrpSpPr/>
          <p:nvPr/>
        </p:nvGrpSpPr>
        <p:grpSpPr>
          <a:xfrm>
            <a:off x="-1" y="4601497"/>
            <a:ext cx="1014062" cy="2017581"/>
            <a:chOff x="338019" y="156060"/>
            <a:chExt cx="1014060" cy="2017579"/>
          </a:xfrm>
        </p:grpSpPr>
        <p:sp>
          <p:nvSpPr>
            <p:cNvPr id="212" name="Isosceles Triangle 12"/>
            <p:cNvSpPr/>
            <p:nvPr/>
          </p:nvSpPr>
          <p:spPr>
            <a:xfrm rot="5400000">
              <a:off x="-163741" y="657820"/>
              <a:ext cx="2017581" cy="1014061"/>
            </a:xfrm>
            <a:prstGeom prst="triangle">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13" name="Rectangle 13"/>
            <p:cNvSpPr/>
            <p:nvPr/>
          </p:nvSpPr>
          <p:spPr>
            <a:xfrm rot="2700000">
              <a:off x="765936" y="1283271"/>
              <a:ext cx="485578" cy="485579"/>
            </a:xfrm>
            <a:prstGeom prst="rect">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pic>
        <p:nvPicPr>
          <p:cNvPr id="215" name="Picture 1" descr="Picture 1"/>
          <p:cNvPicPr>
            <a:picLocks noChangeAspect="1"/>
          </p:cNvPicPr>
          <p:nvPr/>
        </p:nvPicPr>
        <p:blipFill>
          <a:blip r:embed="rId2">
            <a:extLst/>
          </a:blip>
          <a:stretch>
            <a:fillRect/>
          </a:stretch>
        </p:blipFill>
        <p:spPr>
          <a:xfrm>
            <a:off x="4967973" y="2244294"/>
            <a:ext cx="6580559" cy="3439267"/>
          </a:xfrm>
          <a:prstGeom prst="rect">
            <a:avLst/>
          </a:prstGeom>
          <a:ln w="12700">
            <a:miter lim="400000"/>
          </a:ln>
        </p:spPr>
      </p:pic>
      <p:grpSp>
        <p:nvGrpSpPr>
          <p:cNvPr id="218" name="Group 15"/>
          <p:cNvGrpSpPr/>
          <p:nvPr/>
        </p:nvGrpSpPr>
        <p:grpSpPr>
          <a:xfrm>
            <a:off x="11219290" y="1"/>
            <a:ext cx="972710" cy="1935308"/>
            <a:chOff x="0" y="149696"/>
            <a:chExt cx="972708" cy="1935307"/>
          </a:xfrm>
        </p:grpSpPr>
        <p:sp>
          <p:nvSpPr>
            <p:cNvPr id="216" name="Rectangle 16"/>
            <p:cNvSpPr/>
            <p:nvPr/>
          </p:nvSpPr>
          <p:spPr>
            <a:xfrm rot="2700000">
              <a:off x="102128" y="1224689"/>
              <a:ext cx="493119" cy="493119"/>
            </a:xfrm>
            <a:prstGeom prst="rect">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17" name="Isosceles Triangle 17"/>
            <p:cNvSpPr/>
            <p:nvPr/>
          </p:nvSpPr>
          <p:spPr>
            <a:xfrm rot="16200000">
              <a:off x="-481300" y="630995"/>
              <a:ext cx="1935309" cy="972710"/>
            </a:xfrm>
            <a:prstGeom prst="triangle">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19" name="Slide Number Placeholder 4"/>
          <p:cNvSpPr txBox="1"/>
          <p:nvPr>
            <p:ph type="sldNum" sz="quarter" idx="4294967295"/>
          </p:nvPr>
        </p:nvSpPr>
        <p:spPr>
          <a:xfrm>
            <a:off x="11289909" y="6414760"/>
            <a:ext cx="258625"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21" name="Slide Number Placeholder 4"/>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2" name="Content Placeholder 2"/>
          <p:cNvSpPr txBox="1"/>
          <p:nvPr>
            <p:ph type="body" idx="4294967295"/>
          </p:nvPr>
        </p:nvSpPr>
        <p:spPr>
          <a:xfrm>
            <a:off x="770010" y="2069756"/>
            <a:ext cx="10515601" cy="3811588"/>
          </a:xfrm>
          <a:prstGeom prst="rect">
            <a:avLst/>
          </a:prstGeom>
        </p:spPr>
        <p:txBody>
          <a:bodyPr>
            <a:normAutofit fontScale="100000" lnSpcReduction="0"/>
          </a:bodyPr>
          <a:lstStyle>
            <a:lvl1pPr>
              <a:lnSpc>
                <a:spcPct val="100000"/>
              </a:lnSpc>
              <a:spcBef>
                <a:spcPts val="1400"/>
              </a:spcBef>
              <a:defRPr sz="2200">
                <a:solidFill>
                  <a:srgbClr val="292929"/>
                </a:solidFill>
                <a:latin typeface="Abadi"/>
                <a:ea typeface="Abadi"/>
                <a:cs typeface="Abadi"/>
                <a:sym typeface="Abadi"/>
              </a:defRPr>
            </a:lvl1pPr>
          </a:lstStyle>
          <a:p>
            <a:pPr/>
            <a:r>
              <a:t>The plot below shows the Flight Number vs. Orbit type. I observe that in the LEO orbit, success is related to the number of flights whereas in the GTO orbit, there is no relationship between flight number and the orbit. </a:t>
            </a:r>
          </a:p>
        </p:txBody>
      </p:sp>
      <p:sp>
        <p:nvSpPr>
          <p:cNvPr id="223"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Flight Number vs. Orbit Type</a:t>
            </a:r>
          </a:p>
        </p:txBody>
      </p:sp>
      <p:pic>
        <p:nvPicPr>
          <p:cNvPr id="224" name="Picture 5" descr="Picture 5"/>
          <p:cNvPicPr>
            <a:picLocks noChangeAspect="1"/>
          </p:cNvPicPr>
          <p:nvPr/>
        </p:nvPicPr>
        <p:blipFill>
          <a:blip r:embed="rId3">
            <a:extLst/>
          </a:blip>
          <a:stretch>
            <a:fillRect/>
          </a:stretch>
        </p:blipFill>
        <p:spPr>
          <a:xfrm>
            <a:off x="1342766" y="3529484"/>
            <a:ext cx="8263458" cy="2105026"/>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26" name="Slide Number Placeholder 4"/>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7" name="Content Placeholder 2"/>
          <p:cNvSpPr txBox="1"/>
          <p:nvPr>
            <p:ph type="body" idx="4294967295"/>
          </p:nvPr>
        </p:nvSpPr>
        <p:spPr>
          <a:xfrm>
            <a:off x="770010" y="2057400"/>
            <a:ext cx="10687961" cy="3811588"/>
          </a:xfrm>
          <a:prstGeom prst="rect">
            <a:avLst/>
          </a:prstGeom>
        </p:spPr>
        <p:txBody>
          <a:bodyPr>
            <a:normAutofit fontScale="100000" lnSpcReduction="0"/>
          </a:bodyPr>
          <a:lstStyle>
            <a:lvl1pPr>
              <a:lnSpc>
                <a:spcPct val="100000"/>
              </a:lnSpc>
              <a:spcBef>
                <a:spcPts val="1400"/>
              </a:spcBef>
              <a:defRPr sz="2200">
                <a:solidFill>
                  <a:srgbClr val="292929"/>
                </a:solidFill>
                <a:latin typeface="Abadi"/>
                <a:ea typeface="Abadi"/>
                <a:cs typeface="Abadi"/>
                <a:sym typeface="Abadi"/>
              </a:defRPr>
            </a:lvl1pPr>
          </a:lstStyle>
          <a:p>
            <a:pPr/>
            <a:r>
              <a:t>I can observe that with heavy payloads, the successful landing are more for PO, LEO and ISS orbits.</a:t>
            </a:r>
          </a:p>
        </p:txBody>
      </p:sp>
      <p:sp>
        <p:nvSpPr>
          <p:cNvPr id="228"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Payload vs. Orbit Type</a:t>
            </a:r>
          </a:p>
        </p:txBody>
      </p:sp>
      <p:pic>
        <p:nvPicPr>
          <p:cNvPr id="229" name="Picture 5" descr="Picture 5"/>
          <p:cNvPicPr>
            <a:picLocks noChangeAspect="1"/>
          </p:cNvPicPr>
          <p:nvPr/>
        </p:nvPicPr>
        <p:blipFill>
          <a:blip r:embed="rId3">
            <a:extLst/>
          </a:blip>
          <a:stretch>
            <a:fillRect/>
          </a:stretch>
        </p:blipFill>
        <p:spPr>
          <a:xfrm>
            <a:off x="1146614" y="3429000"/>
            <a:ext cx="9082607" cy="20955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Rectangle 9"/>
          <p:cNvSpPr/>
          <p:nvPr/>
        </p:nvSpPr>
        <p:spPr>
          <a:xfrm>
            <a:off x="0" y="2540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32" name="Title 1"/>
          <p:cNvSpPr txBox="1"/>
          <p:nvPr/>
        </p:nvSpPr>
        <p:spPr>
          <a:xfrm>
            <a:off x="689186" y="321734"/>
            <a:ext cx="10813627" cy="1135737"/>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nSpc>
                <a:spcPct val="90000"/>
              </a:lnSpc>
              <a:spcBef>
                <a:spcPts val="600"/>
              </a:spcBef>
              <a:defRPr sz="3600">
                <a:solidFill>
                  <a:srgbClr val="0B49CB"/>
                </a:solidFill>
                <a:latin typeface="Abadi"/>
                <a:ea typeface="Abadi"/>
                <a:cs typeface="Abadi"/>
                <a:sym typeface="Abadi"/>
              </a:defRPr>
            </a:lvl1pPr>
          </a:lstStyle>
          <a:p>
            <a:pPr/>
            <a:r>
              <a:t>Launch Success Yearly Trend</a:t>
            </a:r>
          </a:p>
        </p:txBody>
      </p:sp>
      <p:sp>
        <p:nvSpPr>
          <p:cNvPr id="233" name="Content Placeholder 2"/>
          <p:cNvSpPr txBox="1"/>
          <p:nvPr>
            <p:ph type="body" sz="half" idx="4294967295"/>
          </p:nvPr>
        </p:nvSpPr>
        <p:spPr>
          <a:xfrm>
            <a:off x="643469" y="1782981"/>
            <a:ext cx="4008385" cy="4393983"/>
          </a:xfrm>
          <a:prstGeom prst="rect">
            <a:avLst/>
          </a:prstGeom>
        </p:spPr>
        <p:txBody>
          <a:bodyPr>
            <a:normAutofit fontScale="100000" lnSpcReduction="0"/>
          </a:bodyPr>
          <a:lstStyle>
            <a:lvl1pPr>
              <a:spcBef>
                <a:spcPts val="1400"/>
              </a:spcBef>
              <a:defRPr sz="2200">
                <a:latin typeface="Abadi"/>
                <a:ea typeface="Abadi"/>
                <a:cs typeface="Abadi"/>
                <a:sym typeface="Abadi"/>
              </a:defRPr>
            </a:lvl1pPr>
          </a:lstStyle>
          <a:p>
            <a:pPr/>
            <a:r>
              <a:t>From the plot, I can observe that success rate since 2013 kept on increasing till 2020.</a:t>
            </a:r>
          </a:p>
        </p:txBody>
      </p:sp>
      <p:grpSp>
        <p:nvGrpSpPr>
          <p:cNvPr id="236" name="Group 11"/>
          <p:cNvGrpSpPr/>
          <p:nvPr/>
        </p:nvGrpSpPr>
        <p:grpSpPr>
          <a:xfrm>
            <a:off x="-1" y="4601497"/>
            <a:ext cx="1014062" cy="2017581"/>
            <a:chOff x="338019" y="156060"/>
            <a:chExt cx="1014060" cy="2017579"/>
          </a:xfrm>
        </p:grpSpPr>
        <p:sp>
          <p:nvSpPr>
            <p:cNvPr id="234" name="Isosceles Triangle 12"/>
            <p:cNvSpPr/>
            <p:nvPr/>
          </p:nvSpPr>
          <p:spPr>
            <a:xfrm rot="5400000">
              <a:off x="-163741" y="657820"/>
              <a:ext cx="2017581" cy="1014061"/>
            </a:xfrm>
            <a:prstGeom prst="triangle">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35" name="Rectangle 13"/>
            <p:cNvSpPr/>
            <p:nvPr/>
          </p:nvSpPr>
          <p:spPr>
            <a:xfrm rot="2700000">
              <a:off x="765936" y="1283271"/>
              <a:ext cx="485578" cy="485579"/>
            </a:xfrm>
            <a:prstGeom prst="rect">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239" name="Group 15"/>
          <p:cNvGrpSpPr/>
          <p:nvPr/>
        </p:nvGrpSpPr>
        <p:grpSpPr>
          <a:xfrm>
            <a:off x="11219290" y="1"/>
            <a:ext cx="972710" cy="1935308"/>
            <a:chOff x="0" y="149696"/>
            <a:chExt cx="972708" cy="1935307"/>
          </a:xfrm>
        </p:grpSpPr>
        <p:sp>
          <p:nvSpPr>
            <p:cNvPr id="237" name="Rectangle 16"/>
            <p:cNvSpPr/>
            <p:nvPr/>
          </p:nvSpPr>
          <p:spPr>
            <a:xfrm rot="2700000">
              <a:off x="102128" y="1224689"/>
              <a:ext cx="493119" cy="493119"/>
            </a:xfrm>
            <a:prstGeom prst="rect">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38" name="Isosceles Triangle 17"/>
            <p:cNvSpPr/>
            <p:nvPr/>
          </p:nvSpPr>
          <p:spPr>
            <a:xfrm rot="16200000">
              <a:off x="-481300" y="630995"/>
              <a:ext cx="1935309" cy="972710"/>
            </a:xfrm>
            <a:prstGeom prst="triangle">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40" name="Slide Number Placeholder 4"/>
          <p:cNvSpPr txBox="1"/>
          <p:nvPr>
            <p:ph type="sldNum" sz="quarter" idx="4294967295"/>
          </p:nvPr>
        </p:nvSpPr>
        <p:spPr>
          <a:xfrm>
            <a:off x="11289909" y="6414760"/>
            <a:ext cx="258625"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pic>
        <p:nvPicPr>
          <p:cNvPr id="241" name="Picture 14" descr="Picture 14"/>
          <p:cNvPicPr>
            <a:picLocks noChangeAspect="1"/>
          </p:cNvPicPr>
          <p:nvPr/>
        </p:nvPicPr>
        <p:blipFill>
          <a:blip r:embed="rId2">
            <a:extLst/>
          </a:blip>
          <a:stretch>
            <a:fillRect/>
          </a:stretch>
        </p:blipFill>
        <p:spPr>
          <a:xfrm>
            <a:off x="4712822" y="1935308"/>
            <a:ext cx="6303911" cy="3602566"/>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Rectangle 22"/>
          <p:cNvSpPr/>
          <p:nvPr/>
        </p:nvSpPr>
        <p:spPr>
          <a:xfrm>
            <a:off x="0" y="1270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44" name="Title 1"/>
          <p:cNvSpPr txBox="1"/>
          <p:nvPr/>
        </p:nvSpPr>
        <p:spPr>
          <a:xfrm>
            <a:off x="689186" y="321734"/>
            <a:ext cx="10813627" cy="1135737"/>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defRPr sz="3700">
                <a:solidFill>
                  <a:srgbClr val="0B49CB"/>
                </a:solidFill>
                <a:latin typeface="Abadi"/>
                <a:ea typeface="Abadi"/>
                <a:cs typeface="Abadi"/>
                <a:sym typeface="Abadi"/>
              </a:defRPr>
            </a:lvl1pPr>
          </a:lstStyle>
          <a:p>
            <a:pPr/>
            <a:r>
              <a:t>All Launch Site Names</a:t>
            </a:r>
          </a:p>
        </p:txBody>
      </p:sp>
      <p:sp>
        <p:nvSpPr>
          <p:cNvPr id="245" name="Content Placeholder 2"/>
          <p:cNvSpPr txBox="1"/>
          <p:nvPr>
            <p:ph type="body" sz="half" idx="4294967295"/>
          </p:nvPr>
        </p:nvSpPr>
        <p:spPr>
          <a:xfrm>
            <a:off x="643469" y="1782981"/>
            <a:ext cx="4008385" cy="4393983"/>
          </a:xfrm>
          <a:prstGeom prst="rect">
            <a:avLst/>
          </a:prstGeom>
        </p:spPr>
        <p:txBody>
          <a:bodyPr>
            <a:normAutofit fontScale="100000" lnSpcReduction="0"/>
          </a:bodyPr>
          <a:lstStyle/>
          <a:p>
            <a:pPr>
              <a:spcBef>
                <a:spcPts val="1400"/>
              </a:spcBef>
              <a:defRPr sz="2200">
                <a:latin typeface="Abadi"/>
                <a:ea typeface="Abadi"/>
                <a:cs typeface="Abadi"/>
                <a:sym typeface="Abadi"/>
              </a:defRPr>
            </a:pPr>
            <a:r>
              <a:t>I used the key word </a:t>
            </a:r>
            <a:r>
              <a:rPr b="1"/>
              <a:t>DISTINCT</a:t>
            </a:r>
            <a:r>
              <a:t> to show only unique launch sites from the SpaceX data.</a:t>
            </a:r>
          </a:p>
        </p:txBody>
      </p:sp>
      <p:grpSp>
        <p:nvGrpSpPr>
          <p:cNvPr id="248" name="Group 24"/>
          <p:cNvGrpSpPr/>
          <p:nvPr/>
        </p:nvGrpSpPr>
        <p:grpSpPr>
          <a:xfrm>
            <a:off x="-1" y="4601497"/>
            <a:ext cx="1014062" cy="2017581"/>
            <a:chOff x="338019" y="156060"/>
            <a:chExt cx="1014060" cy="2017579"/>
          </a:xfrm>
        </p:grpSpPr>
        <p:sp>
          <p:nvSpPr>
            <p:cNvPr id="246" name="Isosceles Triangle 25"/>
            <p:cNvSpPr/>
            <p:nvPr/>
          </p:nvSpPr>
          <p:spPr>
            <a:xfrm rot="5400000">
              <a:off x="-163741" y="657820"/>
              <a:ext cx="2017581" cy="1014061"/>
            </a:xfrm>
            <a:prstGeom prst="triangle">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47" name="Rectangle 26"/>
            <p:cNvSpPr/>
            <p:nvPr/>
          </p:nvSpPr>
          <p:spPr>
            <a:xfrm rot="2700000">
              <a:off x="765936" y="1283271"/>
              <a:ext cx="485578" cy="485579"/>
            </a:xfrm>
            <a:prstGeom prst="rect">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pic>
        <p:nvPicPr>
          <p:cNvPr id="249" name="Picture 5" descr="Picture 5"/>
          <p:cNvPicPr>
            <a:picLocks noChangeAspect="1"/>
          </p:cNvPicPr>
          <p:nvPr/>
        </p:nvPicPr>
        <p:blipFill>
          <a:blip r:embed="rId2">
            <a:extLst/>
          </a:blip>
          <a:stretch>
            <a:fillRect/>
          </a:stretch>
        </p:blipFill>
        <p:spPr>
          <a:xfrm>
            <a:off x="5295320" y="2196714"/>
            <a:ext cx="6253213" cy="3534426"/>
          </a:xfrm>
          <a:prstGeom prst="rect">
            <a:avLst/>
          </a:prstGeom>
          <a:ln w="12700">
            <a:miter lim="400000"/>
          </a:ln>
        </p:spPr>
      </p:pic>
      <p:grpSp>
        <p:nvGrpSpPr>
          <p:cNvPr id="252" name="Group 28"/>
          <p:cNvGrpSpPr/>
          <p:nvPr/>
        </p:nvGrpSpPr>
        <p:grpSpPr>
          <a:xfrm>
            <a:off x="11219290" y="1"/>
            <a:ext cx="972710" cy="1935308"/>
            <a:chOff x="0" y="149696"/>
            <a:chExt cx="972708" cy="1935307"/>
          </a:xfrm>
        </p:grpSpPr>
        <p:sp>
          <p:nvSpPr>
            <p:cNvPr id="250" name="Rectangle 29"/>
            <p:cNvSpPr/>
            <p:nvPr/>
          </p:nvSpPr>
          <p:spPr>
            <a:xfrm rot="2700000">
              <a:off x="102128" y="1224689"/>
              <a:ext cx="493119" cy="493119"/>
            </a:xfrm>
            <a:prstGeom prst="rect">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51" name="Isosceles Triangle 30"/>
            <p:cNvSpPr/>
            <p:nvPr/>
          </p:nvSpPr>
          <p:spPr>
            <a:xfrm rot="16200000">
              <a:off x="-481300" y="630995"/>
              <a:ext cx="1935309" cy="972710"/>
            </a:xfrm>
            <a:prstGeom prst="triangle">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53" name="Slide Number Placeholder 4"/>
          <p:cNvSpPr txBox="1"/>
          <p:nvPr>
            <p:ph type="sldNum" sz="quarter" idx="4294967295"/>
          </p:nvPr>
        </p:nvSpPr>
        <p:spPr>
          <a:xfrm>
            <a:off x="11289909" y="6414760"/>
            <a:ext cx="258625"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55"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6" name="Content Placeholder 4"/>
          <p:cNvSpPr txBox="1"/>
          <p:nvPr>
            <p:ph type="body" idx="4294967295"/>
          </p:nvPr>
        </p:nvSpPr>
        <p:spPr>
          <a:xfrm>
            <a:off x="770010" y="1825625"/>
            <a:ext cx="10222887" cy="4123000"/>
          </a:xfrm>
          <a:prstGeom prst="rect">
            <a:avLst/>
          </a:prstGeom>
        </p:spPr>
        <p:txBody>
          <a:bodyPr>
            <a:normAutofit fontScale="100000" lnSpcReduction="0"/>
          </a:bodyPr>
          <a:lstStyle/>
          <a:p>
            <a:pPr>
              <a:lnSpc>
                <a:spcPct val="100000"/>
              </a:lnSpc>
              <a:spcBef>
                <a:spcPts val="1400"/>
              </a:spcBef>
              <a:defRPr sz="2200">
                <a:solidFill>
                  <a:srgbClr val="292929"/>
                </a:solidFill>
                <a:latin typeface="Abadi"/>
                <a:ea typeface="Abadi"/>
                <a:cs typeface="Abadi"/>
                <a:sym typeface="Abadi"/>
              </a:defRPr>
            </a:pPr>
          </a:p>
          <a:p>
            <a:pPr>
              <a:lnSpc>
                <a:spcPct val="100000"/>
              </a:lnSpc>
              <a:spcBef>
                <a:spcPts val="1400"/>
              </a:spcBef>
              <a:defRPr sz="2200">
                <a:solidFill>
                  <a:srgbClr val="292929"/>
                </a:solidFill>
                <a:latin typeface="Abadi"/>
                <a:ea typeface="Abadi"/>
                <a:cs typeface="Abadi"/>
                <a:sym typeface="Abadi"/>
              </a:defRPr>
            </a:pPr>
          </a:p>
          <a:p>
            <a:pPr>
              <a:lnSpc>
                <a:spcPct val="100000"/>
              </a:lnSpc>
              <a:spcBef>
                <a:spcPts val="1400"/>
              </a:spcBef>
              <a:defRPr sz="2200">
                <a:solidFill>
                  <a:srgbClr val="292929"/>
                </a:solidFill>
                <a:latin typeface="Abadi"/>
                <a:ea typeface="Abadi"/>
                <a:cs typeface="Abadi"/>
                <a:sym typeface="Abadi"/>
              </a:defRPr>
            </a:pPr>
          </a:p>
          <a:p>
            <a:pPr>
              <a:lnSpc>
                <a:spcPct val="100000"/>
              </a:lnSpc>
              <a:spcBef>
                <a:spcPts val="1400"/>
              </a:spcBef>
              <a:defRPr sz="2200">
                <a:solidFill>
                  <a:srgbClr val="292929"/>
                </a:solidFill>
                <a:latin typeface="Abadi"/>
                <a:ea typeface="Abadi"/>
                <a:cs typeface="Abadi"/>
                <a:sym typeface="Abadi"/>
              </a:defRPr>
            </a:pPr>
          </a:p>
          <a:p>
            <a:pPr>
              <a:lnSpc>
                <a:spcPct val="100000"/>
              </a:lnSpc>
              <a:spcBef>
                <a:spcPts val="1400"/>
              </a:spcBef>
              <a:defRPr sz="2200">
                <a:solidFill>
                  <a:srgbClr val="292929"/>
                </a:solidFill>
                <a:latin typeface="Abadi"/>
                <a:ea typeface="Abadi"/>
                <a:cs typeface="Abadi"/>
                <a:sym typeface="Abadi"/>
              </a:defRPr>
            </a:pPr>
          </a:p>
          <a:p>
            <a:pPr>
              <a:lnSpc>
                <a:spcPct val="100000"/>
              </a:lnSpc>
              <a:spcBef>
                <a:spcPts val="1400"/>
              </a:spcBef>
              <a:defRPr sz="2200">
                <a:solidFill>
                  <a:srgbClr val="292929"/>
                </a:solidFill>
                <a:latin typeface="Abadi"/>
                <a:ea typeface="Abadi"/>
                <a:cs typeface="Abadi"/>
                <a:sym typeface="Abadi"/>
              </a:defRPr>
            </a:pPr>
          </a:p>
          <a:p>
            <a:pPr>
              <a:lnSpc>
                <a:spcPct val="100000"/>
              </a:lnSpc>
              <a:spcBef>
                <a:spcPts val="1400"/>
              </a:spcBef>
              <a:defRPr sz="2200">
                <a:solidFill>
                  <a:srgbClr val="292929"/>
                </a:solidFill>
                <a:latin typeface="Abadi"/>
                <a:ea typeface="Abadi"/>
                <a:cs typeface="Abadi"/>
                <a:sym typeface="Abadi"/>
              </a:defRPr>
            </a:pPr>
            <a:r>
              <a:t>I used the query above to display 5 records where launch sites begin with `CCA`</a:t>
            </a:r>
          </a:p>
        </p:txBody>
      </p:sp>
      <p:sp>
        <p:nvSpPr>
          <p:cNvPr id="257"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Launch Site Names Begin with 'CCA'</a:t>
            </a:r>
          </a:p>
        </p:txBody>
      </p:sp>
      <p:pic>
        <p:nvPicPr>
          <p:cNvPr id="258" name="Picture 5" descr="Picture 5"/>
          <p:cNvPicPr>
            <a:picLocks noChangeAspect="1"/>
          </p:cNvPicPr>
          <p:nvPr/>
        </p:nvPicPr>
        <p:blipFill>
          <a:blip r:embed="rId3">
            <a:extLst/>
          </a:blip>
          <a:stretch>
            <a:fillRect/>
          </a:stretch>
        </p:blipFill>
        <p:spPr>
          <a:xfrm>
            <a:off x="867265" y="1626374"/>
            <a:ext cx="10028375" cy="290715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60"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1" name="Content Placeholder 4"/>
          <p:cNvSpPr txBox="1"/>
          <p:nvPr>
            <p:ph type="body" idx="4294967295"/>
          </p:nvPr>
        </p:nvSpPr>
        <p:spPr>
          <a:xfrm>
            <a:off x="770010" y="1825625"/>
            <a:ext cx="9745589" cy="4351338"/>
          </a:xfrm>
          <a:prstGeom prst="rect">
            <a:avLst/>
          </a:prstGeom>
        </p:spPr>
        <p:txBody>
          <a:bodyPr>
            <a:normAutofit fontScale="100000" lnSpcReduction="0"/>
          </a:bodyPr>
          <a:lstStyle>
            <a:lvl1pPr>
              <a:lnSpc>
                <a:spcPct val="100000"/>
              </a:lnSpc>
              <a:spcBef>
                <a:spcPts val="1400"/>
              </a:spcBef>
              <a:defRPr sz="2200">
                <a:solidFill>
                  <a:srgbClr val="292929"/>
                </a:solidFill>
                <a:latin typeface="Abadi"/>
                <a:ea typeface="Abadi"/>
                <a:cs typeface="Abadi"/>
                <a:sym typeface="Abadi"/>
              </a:defRPr>
            </a:lvl1pPr>
          </a:lstStyle>
          <a:p>
            <a:pPr/>
            <a:r>
              <a:t>I calculated the total payload carried by boosters from NASA as 45596 using the query below</a:t>
            </a:r>
          </a:p>
        </p:txBody>
      </p:sp>
      <p:sp>
        <p:nvSpPr>
          <p:cNvPr id="262"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Total Payload Mass</a:t>
            </a:r>
          </a:p>
        </p:txBody>
      </p:sp>
      <p:pic>
        <p:nvPicPr>
          <p:cNvPr id="263" name="Picture 5" descr="Picture 5"/>
          <p:cNvPicPr>
            <a:picLocks noChangeAspect="1"/>
          </p:cNvPicPr>
          <p:nvPr/>
        </p:nvPicPr>
        <p:blipFill>
          <a:blip r:embed="rId3">
            <a:extLst/>
          </a:blip>
          <a:stretch>
            <a:fillRect/>
          </a:stretch>
        </p:blipFill>
        <p:spPr>
          <a:xfrm>
            <a:off x="1858945" y="2833180"/>
            <a:ext cx="7415270" cy="2942145"/>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Title 1"/>
          <p:cNvSpPr txBox="1"/>
          <p:nvPr/>
        </p:nvSpPr>
        <p:spPr>
          <a:xfrm>
            <a:off x="694649" y="629265"/>
            <a:ext cx="3414055" cy="162232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905255">
              <a:lnSpc>
                <a:spcPct val="90000"/>
              </a:lnSpc>
              <a:spcBef>
                <a:spcPts val="500"/>
              </a:spcBef>
              <a:defRPr sz="3663">
                <a:solidFill>
                  <a:srgbClr val="0B49CB"/>
                </a:solidFill>
                <a:latin typeface="Abadi"/>
                <a:ea typeface="Abadi"/>
                <a:cs typeface="Abadi"/>
                <a:sym typeface="Abadi"/>
              </a:defRPr>
            </a:lvl1pPr>
          </a:lstStyle>
          <a:p>
            <a:pPr/>
            <a:r>
              <a:t>Average Payload Mass by F9 v1.1</a:t>
            </a:r>
          </a:p>
        </p:txBody>
      </p:sp>
      <p:sp>
        <p:nvSpPr>
          <p:cNvPr id="266" name="Content Placeholder 4"/>
          <p:cNvSpPr txBox="1"/>
          <p:nvPr>
            <p:ph type="body" sz="quarter" idx="4294967295"/>
          </p:nvPr>
        </p:nvSpPr>
        <p:spPr>
          <a:xfrm>
            <a:off x="648930" y="2438400"/>
            <a:ext cx="3505496" cy="3785419"/>
          </a:xfrm>
          <a:prstGeom prst="rect">
            <a:avLst/>
          </a:prstGeom>
        </p:spPr>
        <p:txBody>
          <a:bodyPr>
            <a:normAutofit fontScale="100000" lnSpcReduction="0"/>
          </a:bodyPr>
          <a:lstStyle>
            <a:lvl1pPr>
              <a:spcBef>
                <a:spcPts val="1400"/>
              </a:spcBef>
              <a:defRPr sz="2000">
                <a:latin typeface="Abadi"/>
                <a:ea typeface="Abadi"/>
                <a:cs typeface="Abadi"/>
                <a:sym typeface="Abadi"/>
              </a:defRPr>
            </a:lvl1pPr>
          </a:lstStyle>
          <a:p>
            <a:pPr/>
            <a:r>
              <a:t>I calculated the average payload mass carried by booster version F9 v1.1 as 2928.4</a:t>
            </a:r>
          </a:p>
        </p:txBody>
      </p:sp>
      <p:sp>
        <p:nvSpPr>
          <p:cNvPr id="267" name="Rectangle 10"/>
          <p:cNvSpPr/>
          <p:nvPr/>
        </p:nvSpPr>
        <p:spPr>
          <a:xfrm>
            <a:off x="4639055" y="0"/>
            <a:ext cx="7552944" cy="6858000"/>
          </a:xfrm>
          <a:prstGeom prst="rect">
            <a:avLst/>
          </a:prstGeom>
          <a:solidFill>
            <a:srgbClr val="C8CACA"/>
          </a:solidFill>
          <a:ln w="12700">
            <a:miter lim="400000"/>
          </a:ln>
        </p:spPr>
        <p:txBody>
          <a:bodyPr lIns="45719" rIns="45719" anchor="ctr"/>
          <a:lstStyle/>
          <a:p>
            <a:pPr algn="ctr">
              <a:defRPr>
                <a:solidFill>
                  <a:srgbClr val="FFFFFF"/>
                </a:solidFill>
              </a:defRPr>
            </a:pPr>
          </a:p>
        </p:txBody>
      </p:sp>
      <p:sp>
        <p:nvSpPr>
          <p:cNvPr id="268" name="Rounded Rectangle 9"/>
          <p:cNvSpPr/>
          <p:nvPr/>
        </p:nvSpPr>
        <p:spPr>
          <a:xfrm>
            <a:off x="5123688" y="557783"/>
            <a:ext cx="6584099" cy="5739188"/>
          </a:xfrm>
          <a:prstGeom prst="roundRect">
            <a:avLst>
              <a:gd name="adj" fmla="val 0"/>
            </a:avLst>
          </a:prstGeom>
          <a:solidFill>
            <a:srgbClr val="FFFFFF"/>
          </a:solidFill>
          <a:ln>
            <a:solidFill>
              <a:srgbClr val="C8CACA"/>
            </a:solidFill>
            <a:miter/>
          </a:ln>
          <a:effectLst>
            <a:outerShdw sx="100000" sy="100000" kx="0" ky="0" algn="b" rotWithShape="0" blurRad="63500" dist="19050" dir="5400000">
              <a:srgbClr val="000000">
                <a:alpha val="63000"/>
              </a:srgbClr>
            </a:outerShdw>
          </a:effectLst>
        </p:spPr>
        <p:txBody>
          <a:bodyPr lIns="45719" rIns="45719" anchor="ctr"/>
          <a:lstStyle/>
          <a:p>
            <a:pPr algn="ctr">
              <a:defRPr>
                <a:solidFill>
                  <a:srgbClr val="FFFFFF"/>
                </a:solidFill>
              </a:defRPr>
            </a:pPr>
          </a:p>
        </p:txBody>
      </p:sp>
      <p:pic>
        <p:nvPicPr>
          <p:cNvPr id="269" name="Picture 5" descr="Picture 5"/>
          <p:cNvPicPr>
            <a:picLocks noChangeAspect="1"/>
          </p:cNvPicPr>
          <p:nvPr/>
        </p:nvPicPr>
        <p:blipFill>
          <a:blip r:embed="rId2">
            <a:extLst/>
          </a:blip>
          <a:stretch>
            <a:fillRect/>
          </a:stretch>
        </p:blipFill>
        <p:spPr>
          <a:xfrm>
            <a:off x="5405861" y="2217936"/>
            <a:ext cx="6019332" cy="2418880"/>
          </a:xfrm>
          <a:prstGeom prst="rect">
            <a:avLst/>
          </a:prstGeom>
          <a:ln w="12700">
            <a:miter lim="400000"/>
          </a:ln>
        </p:spPr>
      </p:pic>
      <p:sp>
        <p:nvSpPr>
          <p:cNvPr id="270" name="Slide Number Placeholder 3"/>
          <p:cNvSpPr txBox="1"/>
          <p:nvPr>
            <p:ph type="sldNum" sz="quarter" idx="4294967295"/>
          </p:nvPr>
        </p:nvSpPr>
        <p:spPr>
          <a:xfrm>
            <a:off x="11095176" y="6414760"/>
            <a:ext cx="258624"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303030"/>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Rectangle 10"/>
          <p:cNvSpPr/>
          <p:nvPr/>
        </p:nvSpPr>
        <p:spPr>
          <a:xfrm>
            <a:off x="0" y="2540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73" name="Title 1"/>
          <p:cNvSpPr txBox="1"/>
          <p:nvPr/>
        </p:nvSpPr>
        <p:spPr>
          <a:xfrm>
            <a:off x="689186" y="321734"/>
            <a:ext cx="10813627" cy="1135737"/>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nSpc>
                <a:spcPct val="90000"/>
              </a:lnSpc>
              <a:spcBef>
                <a:spcPts val="600"/>
              </a:spcBef>
              <a:defRPr sz="3600">
                <a:solidFill>
                  <a:srgbClr val="0B49CB"/>
                </a:solidFill>
                <a:latin typeface="Abadi"/>
                <a:ea typeface="Abadi"/>
                <a:cs typeface="Abadi"/>
                <a:sym typeface="Abadi"/>
              </a:defRPr>
            </a:lvl1pPr>
          </a:lstStyle>
          <a:p>
            <a:pPr/>
            <a:r>
              <a:t>First Successful Ground Landing Date</a:t>
            </a:r>
          </a:p>
        </p:txBody>
      </p:sp>
      <p:sp>
        <p:nvSpPr>
          <p:cNvPr id="274" name="Content Placeholder 4"/>
          <p:cNvSpPr txBox="1"/>
          <p:nvPr>
            <p:ph type="body" sz="half" idx="4294967295"/>
          </p:nvPr>
        </p:nvSpPr>
        <p:spPr>
          <a:xfrm>
            <a:off x="643469" y="1782981"/>
            <a:ext cx="4008385" cy="4393983"/>
          </a:xfrm>
          <a:prstGeom prst="rect">
            <a:avLst/>
          </a:prstGeom>
        </p:spPr>
        <p:txBody>
          <a:bodyPr>
            <a:normAutofit fontScale="100000" lnSpcReduction="0"/>
          </a:bodyPr>
          <a:lstStyle/>
          <a:p>
            <a:pPr>
              <a:spcBef>
                <a:spcPts val="1400"/>
              </a:spcBef>
              <a:defRPr sz="1800">
                <a:latin typeface="Abadi"/>
                <a:ea typeface="Abadi"/>
                <a:cs typeface="Abadi"/>
                <a:sym typeface="Abadi"/>
              </a:defRPr>
            </a:pPr>
            <a:r>
              <a:t>I observed that the dates of the first successful landing outcome on ground pad was 22</a:t>
            </a:r>
            <a:r>
              <a:rPr baseline="30000"/>
              <a:t>nd</a:t>
            </a:r>
            <a:r>
              <a:t> December 2015</a:t>
            </a:r>
          </a:p>
        </p:txBody>
      </p:sp>
      <p:grpSp>
        <p:nvGrpSpPr>
          <p:cNvPr id="277" name="Group 12"/>
          <p:cNvGrpSpPr/>
          <p:nvPr/>
        </p:nvGrpSpPr>
        <p:grpSpPr>
          <a:xfrm>
            <a:off x="-1" y="4601497"/>
            <a:ext cx="1014062" cy="2017581"/>
            <a:chOff x="338019" y="156060"/>
            <a:chExt cx="1014060" cy="2017579"/>
          </a:xfrm>
        </p:grpSpPr>
        <p:sp>
          <p:nvSpPr>
            <p:cNvPr id="275" name="Isosceles Triangle 13"/>
            <p:cNvSpPr/>
            <p:nvPr/>
          </p:nvSpPr>
          <p:spPr>
            <a:xfrm rot="5400000">
              <a:off x="-163741" y="657820"/>
              <a:ext cx="2017581" cy="1014061"/>
            </a:xfrm>
            <a:prstGeom prst="triangle">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76" name="Rectangle 14"/>
            <p:cNvSpPr/>
            <p:nvPr/>
          </p:nvSpPr>
          <p:spPr>
            <a:xfrm rot="2700000">
              <a:off x="765936" y="1283271"/>
              <a:ext cx="485578" cy="485579"/>
            </a:xfrm>
            <a:prstGeom prst="rect">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pic>
        <p:nvPicPr>
          <p:cNvPr id="278" name="Picture 5" descr="Picture 5"/>
          <p:cNvPicPr>
            <a:picLocks noChangeAspect="1"/>
          </p:cNvPicPr>
          <p:nvPr/>
        </p:nvPicPr>
        <p:blipFill>
          <a:blip r:embed="rId2">
            <a:extLst/>
          </a:blip>
          <a:stretch>
            <a:fillRect/>
          </a:stretch>
        </p:blipFill>
        <p:spPr>
          <a:xfrm>
            <a:off x="5295320" y="2716764"/>
            <a:ext cx="6253213" cy="2494324"/>
          </a:xfrm>
          <a:prstGeom prst="rect">
            <a:avLst/>
          </a:prstGeom>
          <a:ln w="12700">
            <a:miter lim="400000"/>
          </a:ln>
        </p:spPr>
      </p:pic>
      <p:grpSp>
        <p:nvGrpSpPr>
          <p:cNvPr id="281" name="Group 16"/>
          <p:cNvGrpSpPr/>
          <p:nvPr/>
        </p:nvGrpSpPr>
        <p:grpSpPr>
          <a:xfrm>
            <a:off x="11219290" y="1"/>
            <a:ext cx="972710" cy="1935308"/>
            <a:chOff x="0" y="149696"/>
            <a:chExt cx="972708" cy="1935307"/>
          </a:xfrm>
        </p:grpSpPr>
        <p:sp>
          <p:nvSpPr>
            <p:cNvPr id="279" name="Rectangle 17"/>
            <p:cNvSpPr/>
            <p:nvPr/>
          </p:nvSpPr>
          <p:spPr>
            <a:xfrm rot="2700000">
              <a:off x="102128" y="1224689"/>
              <a:ext cx="493119" cy="493119"/>
            </a:xfrm>
            <a:prstGeom prst="rect">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80" name="Isosceles Triangle 18"/>
            <p:cNvSpPr/>
            <p:nvPr/>
          </p:nvSpPr>
          <p:spPr>
            <a:xfrm rot="16200000">
              <a:off x="-481300" y="630995"/>
              <a:ext cx="1935309" cy="972710"/>
            </a:xfrm>
            <a:prstGeom prst="triangle">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82" name="Slide Number Placeholder 3"/>
          <p:cNvSpPr txBox="1"/>
          <p:nvPr>
            <p:ph type="sldNum" sz="quarter" idx="4294967295"/>
          </p:nvPr>
        </p:nvSpPr>
        <p:spPr>
          <a:xfrm>
            <a:off x="11289909" y="6414760"/>
            <a:ext cx="258625"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Rectangle 12"/>
          <p:cNvSpPr/>
          <p:nvPr/>
        </p:nvSpPr>
        <p:spPr>
          <a:xfrm>
            <a:off x="0" y="1270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grpSp>
        <p:nvGrpSpPr>
          <p:cNvPr id="287" name="Group 14"/>
          <p:cNvGrpSpPr/>
          <p:nvPr/>
        </p:nvGrpSpPr>
        <p:grpSpPr>
          <a:xfrm>
            <a:off x="0" y="1"/>
            <a:ext cx="972710" cy="1935308"/>
            <a:chOff x="324236" y="149696"/>
            <a:chExt cx="972708" cy="1935307"/>
          </a:xfrm>
        </p:grpSpPr>
        <p:sp>
          <p:nvSpPr>
            <p:cNvPr id="285" name="Rectangle 15"/>
            <p:cNvSpPr/>
            <p:nvPr/>
          </p:nvSpPr>
          <p:spPr>
            <a:xfrm flipH="1" rot="18900000">
              <a:off x="701698" y="1224689"/>
              <a:ext cx="493119" cy="493119"/>
            </a:xfrm>
            <a:prstGeom prst="rect">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86" name="Isosceles Triangle 16"/>
            <p:cNvSpPr/>
            <p:nvPr/>
          </p:nvSpPr>
          <p:spPr>
            <a:xfrm flipH="1" rot="5400000">
              <a:off x="-157063" y="630995"/>
              <a:ext cx="1935308" cy="972710"/>
            </a:xfrm>
            <a:prstGeom prst="triangle">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88" name="Title 1"/>
          <p:cNvSpPr txBox="1"/>
          <p:nvPr/>
        </p:nvSpPr>
        <p:spPr>
          <a:xfrm>
            <a:off x="689186" y="321734"/>
            <a:ext cx="10813627" cy="1135737"/>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nSpc>
                <a:spcPct val="90000"/>
              </a:lnSpc>
              <a:spcBef>
                <a:spcPts val="600"/>
              </a:spcBef>
              <a:defRPr sz="3600">
                <a:solidFill>
                  <a:srgbClr val="0B49CB"/>
                </a:solidFill>
                <a:latin typeface="Abadi"/>
                <a:ea typeface="Abadi"/>
                <a:cs typeface="Abadi"/>
                <a:sym typeface="Abadi"/>
              </a:defRPr>
            </a:lvl1pPr>
          </a:lstStyle>
          <a:p>
            <a:pPr/>
            <a:r>
              <a:t>Successful Drone Ship Landing with Payload between 4000 and 6000</a:t>
            </a:r>
          </a:p>
        </p:txBody>
      </p:sp>
      <p:pic>
        <p:nvPicPr>
          <p:cNvPr id="289" name="Picture 2" descr="Picture 2"/>
          <p:cNvPicPr>
            <a:picLocks noChangeAspect="1"/>
          </p:cNvPicPr>
          <p:nvPr/>
        </p:nvPicPr>
        <p:blipFill>
          <a:blip r:embed="rId2">
            <a:extLst/>
          </a:blip>
          <a:stretch>
            <a:fillRect/>
          </a:stretch>
        </p:blipFill>
        <p:spPr>
          <a:xfrm>
            <a:off x="643467" y="1782981"/>
            <a:ext cx="6253215" cy="4284117"/>
          </a:xfrm>
          <a:prstGeom prst="rect">
            <a:avLst/>
          </a:prstGeom>
          <a:ln w="12700">
            <a:miter lim="400000"/>
          </a:ln>
        </p:spPr>
      </p:pic>
      <p:sp>
        <p:nvSpPr>
          <p:cNvPr id="290" name="Content Placeholder 4"/>
          <p:cNvSpPr txBox="1"/>
          <p:nvPr>
            <p:ph type="body" sz="half" idx="4294967295"/>
          </p:nvPr>
        </p:nvSpPr>
        <p:spPr>
          <a:xfrm>
            <a:off x="7544051" y="1782981"/>
            <a:ext cx="4004479" cy="4393983"/>
          </a:xfrm>
          <a:prstGeom prst="rect">
            <a:avLst/>
          </a:prstGeom>
        </p:spPr>
        <p:txBody>
          <a:bodyPr>
            <a:normAutofit fontScale="100000" lnSpcReduction="0"/>
          </a:bodyPr>
          <a:lstStyle/>
          <a:p>
            <a:pPr>
              <a:spcBef>
                <a:spcPts val="1400"/>
              </a:spcBef>
              <a:defRPr sz="2000">
                <a:latin typeface="Abadi"/>
                <a:ea typeface="Abadi"/>
                <a:cs typeface="Abadi"/>
                <a:sym typeface="Abadi"/>
              </a:defRPr>
            </a:pPr>
            <a:r>
              <a:t>I used the </a:t>
            </a:r>
            <a:r>
              <a:rPr b="1"/>
              <a:t>WHERE</a:t>
            </a:r>
            <a:r>
              <a:t> clause to filter for boosters which have successfully landed on drone ship and applied the </a:t>
            </a:r>
            <a:r>
              <a:rPr b="1"/>
              <a:t>AND</a:t>
            </a:r>
            <a:r>
              <a:t> condition to determine successful landing with payload mass greater than 4000 but less than 6000</a:t>
            </a:r>
          </a:p>
        </p:txBody>
      </p:sp>
      <p:sp>
        <p:nvSpPr>
          <p:cNvPr id="291" name="Slide Number Placeholder 3"/>
          <p:cNvSpPr txBox="1"/>
          <p:nvPr>
            <p:ph type="sldNum" sz="quarter" idx="4294967295"/>
          </p:nvPr>
        </p:nvSpPr>
        <p:spPr>
          <a:xfrm>
            <a:off x="11289908" y="6414760"/>
            <a:ext cx="258625"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grpSp>
        <p:nvGrpSpPr>
          <p:cNvPr id="294" name="Group 18"/>
          <p:cNvGrpSpPr/>
          <p:nvPr/>
        </p:nvGrpSpPr>
        <p:grpSpPr>
          <a:xfrm>
            <a:off x="11177939" y="4601497"/>
            <a:ext cx="1014061" cy="2017581"/>
            <a:chOff x="0" y="156060"/>
            <a:chExt cx="1014060" cy="2017579"/>
          </a:xfrm>
        </p:grpSpPr>
        <p:sp>
          <p:nvSpPr>
            <p:cNvPr id="292" name="Isosceles Triangle 19"/>
            <p:cNvSpPr/>
            <p:nvPr/>
          </p:nvSpPr>
          <p:spPr>
            <a:xfrm flipH="1" rot="16200000">
              <a:off x="-501760" y="657820"/>
              <a:ext cx="2017581" cy="1014061"/>
            </a:xfrm>
            <a:prstGeom prst="triangle">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93" name="Rectangle 20"/>
            <p:cNvSpPr/>
            <p:nvPr/>
          </p:nvSpPr>
          <p:spPr>
            <a:xfrm rot="2700000">
              <a:off x="100566" y="1283271"/>
              <a:ext cx="485579" cy="485579"/>
            </a:xfrm>
            <a:prstGeom prst="rect">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3" name="Slide Number Placeholder 3"/>
          <p:cNvSpPr txBox="1"/>
          <p:nvPr>
            <p:ph type="sldNum" sz="quarter" idx="4294967295"/>
          </p:nvPr>
        </p:nvSpPr>
        <p:spPr>
          <a:xfrm>
            <a:off x="11240821" y="6367021"/>
            <a:ext cx="217151" cy="332741"/>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lvl1pPr>
          </a:lstStyle>
          <a:p>
            <a:pPr/>
            <a:fld id="{86CB4B4D-7CA3-9044-876B-883B54F8677D}" type="slidenum"/>
          </a:p>
        </p:txBody>
      </p:sp>
      <p:sp>
        <p:nvSpPr>
          <p:cNvPr id="134" name="Content Placeholder 2"/>
          <p:cNvSpPr txBox="1"/>
          <p:nvPr/>
        </p:nvSpPr>
        <p:spPr>
          <a:xfrm>
            <a:off x="815731" y="1502558"/>
            <a:ext cx="10596521" cy="481679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17170" indent="-217170" defTabSz="868680">
              <a:lnSpc>
                <a:spcPct val="80000"/>
              </a:lnSpc>
              <a:spcBef>
                <a:spcPts val="1300"/>
              </a:spcBef>
              <a:buSzPct val="100000"/>
              <a:buFont typeface="Arial"/>
              <a:buChar char="•"/>
              <a:defRPr sz="1900">
                <a:solidFill>
                  <a:srgbClr val="292929"/>
                </a:solidFill>
                <a:latin typeface="Abadi"/>
                <a:ea typeface="Abadi"/>
                <a:cs typeface="Abadi"/>
                <a:sym typeface="Abadi"/>
              </a:defRPr>
            </a:pPr>
            <a:r>
              <a:t>Summary of methodologies</a:t>
            </a:r>
            <a:endParaRPr sz="2375">
              <a:solidFill>
                <a:srgbClr val="0070C0"/>
              </a:solidFill>
              <a:latin typeface="IBM Plex Mono Text"/>
              <a:ea typeface="IBM Plex Mono Text"/>
              <a:cs typeface="IBM Plex Mono Text"/>
              <a:sym typeface="IBM Plex Mono Text"/>
            </a:endParaRP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Data Collection through API</a:t>
            </a:r>
            <a:endParaRPr sz="2090">
              <a:solidFill>
                <a:srgbClr val="0070C0"/>
              </a:solidFill>
              <a:latin typeface="IBM Plex Mono Text"/>
              <a:ea typeface="IBM Plex Mono Text"/>
              <a:cs typeface="IBM Plex Mono Text"/>
              <a:sym typeface="IBM Plex Mono Text"/>
            </a:endParaRP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Data Collection with Web Scraping</a:t>
            </a:r>
            <a:endParaRPr sz="2090">
              <a:solidFill>
                <a:srgbClr val="0070C0"/>
              </a:solidFill>
              <a:latin typeface="IBM Plex Mono Text"/>
              <a:ea typeface="IBM Plex Mono Text"/>
              <a:cs typeface="IBM Plex Mono Text"/>
              <a:sym typeface="IBM Plex Mono Text"/>
            </a:endParaRP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Data Wrangling</a:t>
            </a:r>
            <a:endParaRPr sz="2090">
              <a:solidFill>
                <a:srgbClr val="0070C0"/>
              </a:solidFill>
              <a:latin typeface="IBM Plex Mono Text"/>
              <a:ea typeface="IBM Plex Mono Text"/>
              <a:cs typeface="IBM Plex Mono Text"/>
              <a:sym typeface="IBM Plex Mono Text"/>
            </a:endParaRP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Exploratory Data Analysis with SQL</a:t>
            </a:r>
            <a:endParaRPr sz="2090">
              <a:solidFill>
                <a:srgbClr val="0070C0"/>
              </a:solidFill>
              <a:latin typeface="IBM Plex Mono Text"/>
              <a:ea typeface="IBM Plex Mono Text"/>
              <a:cs typeface="IBM Plex Mono Text"/>
              <a:sym typeface="IBM Plex Mono Text"/>
            </a:endParaRP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Exploratory Data Analysis with Data Visualization</a:t>
            </a:r>
            <a:endParaRPr sz="2090">
              <a:solidFill>
                <a:srgbClr val="0070C0"/>
              </a:solidFill>
              <a:latin typeface="IBM Plex Mono Text"/>
              <a:ea typeface="IBM Plex Mono Text"/>
              <a:cs typeface="IBM Plex Mono Text"/>
              <a:sym typeface="IBM Plex Mono Text"/>
            </a:endParaRP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Interactive Visual Analytics with Folium</a:t>
            </a:r>
            <a:endParaRPr sz="2090">
              <a:solidFill>
                <a:srgbClr val="0070C0"/>
              </a:solidFill>
              <a:latin typeface="IBM Plex Mono Text"/>
              <a:ea typeface="IBM Plex Mono Text"/>
              <a:cs typeface="IBM Plex Mono Text"/>
              <a:sym typeface="IBM Plex Mono Text"/>
            </a:endParaRP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Machine Learning Prediction</a:t>
            </a:r>
            <a:endParaRPr sz="2090">
              <a:solidFill>
                <a:srgbClr val="0070C0"/>
              </a:solidFill>
              <a:latin typeface="IBM Plex Mono Text"/>
              <a:ea typeface="IBM Plex Mono Text"/>
              <a:cs typeface="IBM Plex Mono Text"/>
              <a:sym typeface="IBM Plex Mono Text"/>
            </a:endParaRPr>
          </a:p>
          <a:p>
            <a:pPr marL="217170" indent="-217170" defTabSz="868680">
              <a:lnSpc>
                <a:spcPct val="80000"/>
              </a:lnSpc>
              <a:spcBef>
                <a:spcPts val="1300"/>
              </a:spcBef>
              <a:buSzPct val="100000"/>
              <a:buFont typeface="Arial"/>
              <a:buChar char="•"/>
              <a:defRPr sz="1900">
                <a:solidFill>
                  <a:srgbClr val="292929"/>
                </a:solidFill>
                <a:latin typeface="Abadi"/>
                <a:ea typeface="Abadi"/>
                <a:cs typeface="Abadi"/>
                <a:sym typeface="Abadi"/>
              </a:defRPr>
            </a:pPr>
            <a:r>
              <a:t>Summary of all results</a:t>
            </a: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Exploratory Data Analysis result</a:t>
            </a:r>
            <a:endParaRPr sz="2090">
              <a:solidFill>
                <a:srgbClr val="0070C0"/>
              </a:solidFill>
              <a:latin typeface="IBM Plex Mono Text"/>
              <a:ea typeface="IBM Plex Mono Text"/>
              <a:cs typeface="IBM Plex Mono Text"/>
              <a:sym typeface="IBM Plex Mono Text"/>
            </a:endParaRP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Interactive analytics in screenshots</a:t>
            </a:r>
            <a:endParaRPr sz="2090">
              <a:solidFill>
                <a:srgbClr val="0070C0"/>
              </a:solidFill>
              <a:latin typeface="IBM Plex Mono Text"/>
              <a:ea typeface="IBM Plex Mono Text"/>
              <a:cs typeface="IBM Plex Mono Text"/>
              <a:sym typeface="IBM Plex Mono Text"/>
            </a:endParaRPr>
          </a:p>
          <a:p>
            <a:pPr lvl="1" marL="651509" indent="-217170" defTabSz="868680">
              <a:lnSpc>
                <a:spcPct val="80000"/>
              </a:lnSpc>
              <a:spcBef>
                <a:spcPts val="1300"/>
              </a:spcBef>
              <a:buSzPct val="100000"/>
              <a:buChar char="-"/>
              <a:defRPr sz="1520">
                <a:solidFill>
                  <a:srgbClr val="292929"/>
                </a:solidFill>
                <a:latin typeface="Abadi"/>
                <a:ea typeface="Abadi"/>
                <a:cs typeface="Abadi"/>
                <a:sym typeface="Abadi"/>
              </a:defRPr>
            </a:pPr>
            <a:r>
              <a:t>Predictive Analytics result</a:t>
            </a:r>
            <a:endParaRPr sz="2090">
              <a:solidFill>
                <a:srgbClr val="0070C0"/>
              </a:solidFill>
              <a:latin typeface="IBM Plex Mono Text"/>
              <a:ea typeface="IBM Plex Mono Text"/>
              <a:cs typeface="IBM Plex Mono Text"/>
              <a:sym typeface="IBM Plex Mono Text"/>
            </a:endParaRPr>
          </a:p>
        </p:txBody>
      </p:sp>
      <p:sp>
        <p:nvSpPr>
          <p:cNvPr id="135"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Executive Summary</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Rectangle 12"/>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grpSp>
        <p:nvGrpSpPr>
          <p:cNvPr id="299" name="Group 14"/>
          <p:cNvGrpSpPr/>
          <p:nvPr/>
        </p:nvGrpSpPr>
        <p:grpSpPr>
          <a:xfrm>
            <a:off x="0" y="1"/>
            <a:ext cx="972710" cy="1935308"/>
            <a:chOff x="324236" y="149696"/>
            <a:chExt cx="972708" cy="1935307"/>
          </a:xfrm>
        </p:grpSpPr>
        <p:sp>
          <p:nvSpPr>
            <p:cNvPr id="297" name="Rectangle 15"/>
            <p:cNvSpPr/>
            <p:nvPr/>
          </p:nvSpPr>
          <p:spPr>
            <a:xfrm flipH="1" rot="18900000">
              <a:off x="701698" y="1224689"/>
              <a:ext cx="493119" cy="493119"/>
            </a:xfrm>
            <a:prstGeom prst="rect">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98" name="Isosceles Triangle 16"/>
            <p:cNvSpPr/>
            <p:nvPr/>
          </p:nvSpPr>
          <p:spPr>
            <a:xfrm flipH="1" rot="5400000">
              <a:off x="-157063" y="630995"/>
              <a:ext cx="1935308" cy="972710"/>
            </a:xfrm>
            <a:prstGeom prst="triangle">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300" name="Title 1"/>
          <p:cNvSpPr txBox="1"/>
          <p:nvPr/>
        </p:nvSpPr>
        <p:spPr>
          <a:xfrm>
            <a:off x="689186" y="321734"/>
            <a:ext cx="10813627" cy="1135737"/>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nSpc>
                <a:spcPct val="90000"/>
              </a:lnSpc>
              <a:spcBef>
                <a:spcPts val="600"/>
              </a:spcBef>
              <a:defRPr sz="3600">
                <a:solidFill>
                  <a:srgbClr val="0B49CB"/>
                </a:solidFill>
                <a:latin typeface="Abadi"/>
                <a:ea typeface="Abadi"/>
                <a:cs typeface="Abadi"/>
                <a:sym typeface="Abadi"/>
              </a:defRPr>
            </a:lvl1pPr>
          </a:lstStyle>
          <a:p>
            <a:pPr/>
            <a:r>
              <a:t>Total Number of Successful and Failure Mission Outcomes</a:t>
            </a:r>
          </a:p>
        </p:txBody>
      </p:sp>
      <p:sp>
        <p:nvSpPr>
          <p:cNvPr id="301" name="Content Placeholder 4"/>
          <p:cNvSpPr txBox="1"/>
          <p:nvPr>
            <p:ph type="body" sz="half" idx="4294967295"/>
          </p:nvPr>
        </p:nvSpPr>
        <p:spPr>
          <a:xfrm>
            <a:off x="7544051" y="1782981"/>
            <a:ext cx="4004479" cy="4393983"/>
          </a:xfrm>
          <a:prstGeom prst="rect">
            <a:avLst/>
          </a:prstGeom>
        </p:spPr>
        <p:txBody>
          <a:bodyPr>
            <a:normAutofit fontScale="100000" lnSpcReduction="0"/>
          </a:bodyPr>
          <a:lstStyle/>
          <a:p>
            <a:pPr>
              <a:spcBef>
                <a:spcPts val="1400"/>
              </a:spcBef>
              <a:defRPr sz="2000">
                <a:latin typeface="Abadi"/>
                <a:ea typeface="Abadi"/>
                <a:cs typeface="Abadi"/>
                <a:sym typeface="Abadi"/>
              </a:defRPr>
            </a:pPr>
            <a:r>
              <a:t>I used wildcard like ‘%’ to filter for </a:t>
            </a:r>
            <a:r>
              <a:rPr b="1"/>
              <a:t>WHERE</a:t>
            </a:r>
            <a:r>
              <a:t> MissionOutcome was a success or a failure. </a:t>
            </a:r>
          </a:p>
        </p:txBody>
      </p:sp>
      <p:sp>
        <p:nvSpPr>
          <p:cNvPr id="302" name="Slide Number Placeholder 3"/>
          <p:cNvSpPr txBox="1"/>
          <p:nvPr>
            <p:ph type="sldNum" sz="quarter" idx="4294967295"/>
          </p:nvPr>
        </p:nvSpPr>
        <p:spPr>
          <a:xfrm>
            <a:off x="11289908" y="6414760"/>
            <a:ext cx="258625"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grpSp>
        <p:nvGrpSpPr>
          <p:cNvPr id="305" name="Group 18"/>
          <p:cNvGrpSpPr/>
          <p:nvPr/>
        </p:nvGrpSpPr>
        <p:grpSpPr>
          <a:xfrm>
            <a:off x="11177939" y="4601497"/>
            <a:ext cx="1014061" cy="2017581"/>
            <a:chOff x="0" y="156060"/>
            <a:chExt cx="1014060" cy="2017579"/>
          </a:xfrm>
        </p:grpSpPr>
        <p:sp>
          <p:nvSpPr>
            <p:cNvPr id="303" name="Isosceles Triangle 19"/>
            <p:cNvSpPr/>
            <p:nvPr/>
          </p:nvSpPr>
          <p:spPr>
            <a:xfrm flipH="1" rot="16200000">
              <a:off x="-501760" y="657820"/>
              <a:ext cx="2017581" cy="1014061"/>
            </a:xfrm>
            <a:prstGeom prst="triangle">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04" name="Rectangle 20"/>
            <p:cNvSpPr/>
            <p:nvPr/>
          </p:nvSpPr>
          <p:spPr>
            <a:xfrm rot="2700000">
              <a:off x="100566" y="1283271"/>
              <a:ext cx="485579" cy="485579"/>
            </a:xfrm>
            <a:prstGeom prst="rect">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pic>
        <p:nvPicPr>
          <p:cNvPr id="306" name="Picture 1" descr="Picture 1"/>
          <p:cNvPicPr>
            <a:picLocks noChangeAspect="1"/>
          </p:cNvPicPr>
          <p:nvPr/>
        </p:nvPicPr>
        <p:blipFill>
          <a:blip r:embed="rId2">
            <a:extLst/>
          </a:blip>
          <a:stretch>
            <a:fillRect/>
          </a:stretch>
        </p:blipFill>
        <p:spPr>
          <a:xfrm>
            <a:off x="643466" y="1457471"/>
            <a:ext cx="5108891" cy="4633363"/>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Rectangle 10"/>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309" name="Freeform: Shape 12"/>
          <p:cNvSpPr/>
          <p:nvPr/>
        </p:nvSpPr>
        <p:spPr>
          <a:xfrm>
            <a:off x="-1" y="0"/>
            <a:ext cx="5653440" cy="6858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727" y="0"/>
                </a:lnTo>
                <a:lnTo>
                  <a:pt x="19725" y="5"/>
                </a:lnTo>
                <a:cubicBezTo>
                  <a:pt x="19712" y="27"/>
                  <a:pt x="19694" y="43"/>
                  <a:pt x="19671" y="54"/>
                </a:cubicBezTo>
                <a:cubicBezTo>
                  <a:pt x="19709" y="258"/>
                  <a:pt x="19525" y="220"/>
                  <a:pt x="19650" y="411"/>
                </a:cubicBezTo>
                <a:cubicBezTo>
                  <a:pt x="19584" y="370"/>
                  <a:pt x="19619" y="512"/>
                  <a:pt x="19624" y="589"/>
                </a:cubicBezTo>
                <a:cubicBezTo>
                  <a:pt x="19616" y="713"/>
                  <a:pt x="19650" y="647"/>
                  <a:pt x="19650" y="837"/>
                </a:cubicBezTo>
                <a:cubicBezTo>
                  <a:pt x="19638" y="1000"/>
                  <a:pt x="19643" y="1025"/>
                  <a:pt x="19638" y="1117"/>
                </a:cubicBezTo>
                <a:lnTo>
                  <a:pt x="19574" y="1487"/>
                </a:lnTo>
                <a:lnTo>
                  <a:pt x="19567" y="1492"/>
                </a:lnTo>
                <a:cubicBezTo>
                  <a:pt x="19551" y="1518"/>
                  <a:pt x="19554" y="1535"/>
                  <a:pt x="19565" y="1548"/>
                </a:cubicBezTo>
                <a:lnTo>
                  <a:pt x="19617" y="1675"/>
                </a:lnTo>
                <a:lnTo>
                  <a:pt x="19607" y="1688"/>
                </a:lnTo>
                <a:lnTo>
                  <a:pt x="19623" y="1802"/>
                </a:lnTo>
                <a:lnTo>
                  <a:pt x="19616" y="1803"/>
                </a:lnTo>
                <a:cubicBezTo>
                  <a:pt x="19600" y="1809"/>
                  <a:pt x="19589" y="1818"/>
                  <a:pt x="19588" y="1834"/>
                </a:cubicBezTo>
                <a:cubicBezTo>
                  <a:pt x="19481" y="1805"/>
                  <a:pt x="19546" y="1843"/>
                  <a:pt x="19552" y="1894"/>
                </a:cubicBezTo>
                <a:cubicBezTo>
                  <a:pt x="19520" y="1946"/>
                  <a:pt x="19420" y="2101"/>
                  <a:pt x="19393" y="2147"/>
                </a:cubicBezTo>
                <a:cubicBezTo>
                  <a:pt x="19393" y="2155"/>
                  <a:pt x="19393" y="2163"/>
                  <a:pt x="19392" y="2171"/>
                </a:cubicBezTo>
                <a:lnTo>
                  <a:pt x="19391" y="2171"/>
                </a:lnTo>
                <a:cubicBezTo>
                  <a:pt x="19387" y="2176"/>
                  <a:pt x="19385" y="2184"/>
                  <a:pt x="19387" y="2196"/>
                </a:cubicBezTo>
                <a:cubicBezTo>
                  <a:pt x="19388" y="2217"/>
                  <a:pt x="19389" y="2239"/>
                  <a:pt x="19390" y="2260"/>
                </a:cubicBezTo>
                <a:lnTo>
                  <a:pt x="19378" y="2276"/>
                </a:lnTo>
                <a:lnTo>
                  <a:pt x="19357" y="2281"/>
                </a:lnTo>
                <a:lnTo>
                  <a:pt x="19300" y="2371"/>
                </a:lnTo>
                <a:cubicBezTo>
                  <a:pt x="19328" y="2407"/>
                  <a:pt x="19214" y="2545"/>
                  <a:pt x="19195" y="2571"/>
                </a:cubicBezTo>
                <a:lnTo>
                  <a:pt x="19095" y="2801"/>
                </a:lnTo>
                <a:cubicBezTo>
                  <a:pt x="18852" y="3055"/>
                  <a:pt x="18857" y="3166"/>
                  <a:pt x="18804" y="3349"/>
                </a:cubicBezTo>
                <a:cubicBezTo>
                  <a:pt x="18827" y="3499"/>
                  <a:pt x="18840" y="3497"/>
                  <a:pt x="18793" y="3645"/>
                </a:cubicBezTo>
                <a:cubicBezTo>
                  <a:pt x="18783" y="3755"/>
                  <a:pt x="18786" y="3771"/>
                  <a:pt x="18732" y="3813"/>
                </a:cubicBezTo>
                <a:lnTo>
                  <a:pt x="18717" y="4101"/>
                </a:lnTo>
                <a:lnTo>
                  <a:pt x="18610" y="4286"/>
                </a:lnTo>
                <a:lnTo>
                  <a:pt x="18583" y="4422"/>
                </a:lnTo>
                <a:lnTo>
                  <a:pt x="18510" y="4503"/>
                </a:lnTo>
                <a:lnTo>
                  <a:pt x="18513" y="4505"/>
                </a:lnTo>
                <a:cubicBezTo>
                  <a:pt x="18520" y="4512"/>
                  <a:pt x="18477" y="4598"/>
                  <a:pt x="18469" y="4609"/>
                </a:cubicBezTo>
                <a:cubicBezTo>
                  <a:pt x="18460" y="4653"/>
                  <a:pt x="18471" y="4728"/>
                  <a:pt x="18460" y="4771"/>
                </a:cubicBezTo>
                <a:lnTo>
                  <a:pt x="18448" y="4787"/>
                </a:lnTo>
                <a:lnTo>
                  <a:pt x="18449" y="4787"/>
                </a:lnTo>
                <a:cubicBezTo>
                  <a:pt x="18448" y="4791"/>
                  <a:pt x="18460" y="4862"/>
                  <a:pt x="18452" y="4869"/>
                </a:cubicBezTo>
                <a:lnTo>
                  <a:pt x="18468" y="4972"/>
                </a:lnTo>
                <a:cubicBezTo>
                  <a:pt x="18447" y="5057"/>
                  <a:pt x="18519" y="5111"/>
                  <a:pt x="18438" y="5189"/>
                </a:cubicBezTo>
                <a:cubicBezTo>
                  <a:pt x="18419" y="5268"/>
                  <a:pt x="18437" y="5337"/>
                  <a:pt x="18393" y="5404"/>
                </a:cubicBezTo>
                <a:cubicBezTo>
                  <a:pt x="18414" y="5431"/>
                  <a:pt x="18418" y="5456"/>
                  <a:pt x="18369" y="5481"/>
                </a:cubicBezTo>
                <a:cubicBezTo>
                  <a:pt x="18364" y="5555"/>
                  <a:pt x="18419" y="5573"/>
                  <a:pt x="18360" y="5620"/>
                </a:cubicBezTo>
                <a:cubicBezTo>
                  <a:pt x="18446" y="5661"/>
                  <a:pt x="18408" y="5664"/>
                  <a:pt x="18375" y="5683"/>
                </a:cubicBezTo>
                <a:lnTo>
                  <a:pt x="18372" y="5686"/>
                </a:lnTo>
                <a:lnTo>
                  <a:pt x="18385" y="5692"/>
                </a:lnTo>
                <a:lnTo>
                  <a:pt x="18375" y="5735"/>
                </a:lnTo>
                <a:lnTo>
                  <a:pt x="18367" y="5748"/>
                </a:lnTo>
                <a:cubicBezTo>
                  <a:pt x="18362" y="5756"/>
                  <a:pt x="18361" y="5761"/>
                  <a:pt x="18362" y="5765"/>
                </a:cubicBezTo>
                <a:lnTo>
                  <a:pt x="18363" y="5766"/>
                </a:lnTo>
                <a:lnTo>
                  <a:pt x="18357" y="5782"/>
                </a:lnTo>
                <a:cubicBezTo>
                  <a:pt x="18343" y="5810"/>
                  <a:pt x="18327" y="5837"/>
                  <a:pt x="18310" y="5863"/>
                </a:cubicBezTo>
                <a:cubicBezTo>
                  <a:pt x="18354" y="5879"/>
                  <a:pt x="18308" y="5937"/>
                  <a:pt x="18334" y="5960"/>
                </a:cubicBezTo>
                <a:lnTo>
                  <a:pt x="18387" y="5969"/>
                </a:lnTo>
                <a:lnTo>
                  <a:pt x="18379" y="5982"/>
                </a:lnTo>
                <a:lnTo>
                  <a:pt x="18356" y="6009"/>
                </a:lnTo>
                <a:cubicBezTo>
                  <a:pt x="18353" y="6013"/>
                  <a:pt x="18353" y="6016"/>
                  <a:pt x="18359" y="6017"/>
                </a:cubicBezTo>
                <a:cubicBezTo>
                  <a:pt x="18358" y="6031"/>
                  <a:pt x="18347" y="6080"/>
                  <a:pt x="18348" y="6096"/>
                </a:cubicBezTo>
                <a:lnTo>
                  <a:pt x="18367" y="6117"/>
                </a:lnTo>
                <a:lnTo>
                  <a:pt x="18370" y="6126"/>
                </a:lnTo>
                <a:lnTo>
                  <a:pt x="18329" y="6177"/>
                </a:lnTo>
                <a:lnTo>
                  <a:pt x="18314" y="6203"/>
                </a:lnTo>
                <a:lnTo>
                  <a:pt x="18165" y="6376"/>
                </a:lnTo>
                <a:lnTo>
                  <a:pt x="18140" y="6639"/>
                </a:lnTo>
                <a:cubicBezTo>
                  <a:pt x="18033" y="6734"/>
                  <a:pt x="18108" y="6801"/>
                  <a:pt x="18108" y="6909"/>
                </a:cubicBezTo>
                <a:cubicBezTo>
                  <a:pt x="18075" y="6995"/>
                  <a:pt x="18108" y="7005"/>
                  <a:pt x="18089" y="7118"/>
                </a:cubicBezTo>
                <a:cubicBezTo>
                  <a:pt x="18058" y="7218"/>
                  <a:pt x="17994" y="7241"/>
                  <a:pt x="17927" y="7357"/>
                </a:cubicBezTo>
                <a:cubicBezTo>
                  <a:pt x="17821" y="7335"/>
                  <a:pt x="17922" y="7583"/>
                  <a:pt x="17795" y="7587"/>
                </a:cubicBezTo>
                <a:cubicBezTo>
                  <a:pt x="17799" y="7601"/>
                  <a:pt x="17786" y="7690"/>
                  <a:pt x="17795" y="7704"/>
                </a:cubicBezTo>
                <a:cubicBezTo>
                  <a:pt x="17796" y="7715"/>
                  <a:pt x="17756" y="7851"/>
                  <a:pt x="17757" y="7863"/>
                </a:cubicBezTo>
                <a:lnTo>
                  <a:pt x="17696" y="8031"/>
                </a:lnTo>
                <a:cubicBezTo>
                  <a:pt x="17689" y="8078"/>
                  <a:pt x="17713" y="8133"/>
                  <a:pt x="17700" y="8178"/>
                </a:cubicBezTo>
                <a:lnTo>
                  <a:pt x="17676" y="8208"/>
                </a:lnTo>
                <a:cubicBezTo>
                  <a:pt x="17676" y="8239"/>
                  <a:pt x="17676" y="8270"/>
                  <a:pt x="17675" y="8300"/>
                </a:cubicBezTo>
                <a:lnTo>
                  <a:pt x="17657" y="8396"/>
                </a:lnTo>
                <a:lnTo>
                  <a:pt x="17604" y="8554"/>
                </a:lnTo>
                <a:lnTo>
                  <a:pt x="17631" y="8583"/>
                </a:lnTo>
                <a:lnTo>
                  <a:pt x="17646" y="8587"/>
                </a:lnTo>
                <a:lnTo>
                  <a:pt x="17632" y="8631"/>
                </a:lnTo>
                <a:lnTo>
                  <a:pt x="17648" y="8665"/>
                </a:lnTo>
                <a:lnTo>
                  <a:pt x="17624" y="8694"/>
                </a:lnTo>
                <a:lnTo>
                  <a:pt x="17642" y="8788"/>
                </a:lnTo>
                <a:lnTo>
                  <a:pt x="17667" y="8832"/>
                </a:lnTo>
                <a:cubicBezTo>
                  <a:pt x="17667" y="8855"/>
                  <a:pt x="17668" y="8878"/>
                  <a:pt x="17668" y="8900"/>
                </a:cubicBezTo>
                <a:cubicBezTo>
                  <a:pt x="17672" y="8957"/>
                  <a:pt x="17691" y="9091"/>
                  <a:pt x="17695" y="9171"/>
                </a:cubicBezTo>
                <a:cubicBezTo>
                  <a:pt x="17693" y="9281"/>
                  <a:pt x="17647" y="9305"/>
                  <a:pt x="17690" y="9377"/>
                </a:cubicBezTo>
                <a:cubicBezTo>
                  <a:pt x="17666" y="9397"/>
                  <a:pt x="17653" y="9410"/>
                  <a:pt x="17647" y="9421"/>
                </a:cubicBezTo>
                <a:cubicBezTo>
                  <a:pt x="17631" y="9452"/>
                  <a:pt x="17682" y="9457"/>
                  <a:pt x="17691" y="9513"/>
                </a:cubicBezTo>
                <a:cubicBezTo>
                  <a:pt x="17711" y="9552"/>
                  <a:pt x="17763" y="9611"/>
                  <a:pt x="17769" y="9655"/>
                </a:cubicBezTo>
                <a:cubicBezTo>
                  <a:pt x="17712" y="9630"/>
                  <a:pt x="17776" y="9780"/>
                  <a:pt x="17726" y="9776"/>
                </a:cubicBezTo>
                <a:cubicBezTo>
                  <a:pt x="17796" y="9841"/>
                  <a:pt x="17707" y="9853"/>
                  <a:pt x="17727" y="9927"/>
                </a:cubicBezTo>
                <a:cubicBezTo>
                  <a:pt x="17753" y="9965"/>
                  <a:pt x="17757" y="9990"/>
                  <a:pt x="17727" y="10017"/>
                </a:cubicBezTo>
                <a:cubicBezTo>
                  <a:pt x="17853" y="10194"/>
                  <a:pt x="17730" y="10111"/>
                  <a:pt x="17776" y="10264"/>
                </a:cubicBezTo>
                <a:lnTo>
                  <a:pt x="17780" y="10276"/>
                </a:lnTo>
                <a:lnTo>
                  <a:pt x="17758" y="10322"/>
                </a:lnTo>
                <a:lnTo>
                  <a:pt x="17750" y="10325"/>
                </a:lnTo>
                <a:lnTo>
                  <a:pt x="17811" y="10475"/>
                </a:lnTo>
                <a:lnTo>
                  <a:pt x="17804" y="10495"/>
                </a:lnTo>
                <a:lnTo>
                  <a:pt x="17864" y="10592"/>
                </a:lnTo>
                <a:lnTo>
                  <a:pt x="17885" y="10642"/>
                </a:lnTo>
                <a:lnTo>
                  <a:pt x="17932" y="10731"/>
                </a:lnTo>
                <a:lnTo>
                  <a:pt x="17925" y="10740"/>
                </a:lnTo>
                <a:lnTo>
                  <a:pt x="17939" y="10757"/>
                </a:lnTo>
                <a:lnTo>
                  <a:pt x="17932" y="10771"/>
                </a:lnTo>
                <a:lnTo>
                  <a:pt x="17939" y="10786"/>
                </a:lnTo>
                <a:cubicBezTo>
                  <a:pt x="17942" y="10816"/>
                  <a:pt x="17942" y="10917"/>
                  <a:pt x="17946" y="10949"/>
                </a:cubicBezTo>
                <a:lnTo>
                  <a:pt x="17963" y="10982"/>
                </a:lnTo>
                <a:lnTo>
                  <a:pt x="17941" y="11012"/>
                </a:lnTo>
                <a:lnTo>
                  <a:pt x="17965" y="11122"/>
                </a:lnTo>
                <a:lnTo>
                  <a:pt x="18000" y="11156"/>
                </a:lnTo>
                <a:lnTo>
                  <a:pt x="18027" y="11188"/>
                </a:lnTo>
                <a:lnTo>
                  <a:pt x="18028" y="11193"/>
                </a:lnTo>
                <a:lnTo>
                  <a:pt x="18041" y="11238"/>
                </a:lnTo>
                <a:lnTo>
                  <a:pt x="18042" y="11243"/>
                </a:lnTo>
                <a:lnTo>
                  <a:pt x="18033" y="11296"/>
                </a:lnTo>
                <a:lnTo>
                  <a:pt x="18044" y="11330"/>
                </a:lnTo>
                <a:lnTo>
                  <a:pt x="18015" y="11358"/>
                </a:lnTo>
                <a:cubicBezTo>
                  <a:pt x="18015" y="11394"/>
                  <a:pt x="18015" y="11431"/>
                  <a:pt x="18015" y="11468"/>
                </a:cubicBezTo>
                <a:lnTo>
                  <a:pt x="18042" y="11506"/>
                </a:lnTo>
                <a:lnTo>
                  <a:pt x="18062" y="11541"/>
                </a:lnTo>
                <a:cubicBezTo>
                  <a:pt x="18062" y="11542"/>
                  <a:pt x="18062" y="11544"/>
                  <a:pt x="18062" y="11545"/>
                </a:cubicBezTo>
                <a:cubicBezTo>
                  <a:pt x="18063" y="11568"/>
                  <a:pt x="18060" y="11618"/>
                  <a:pt x="18070" y="11677"/>
                </a:cubicBezTo>
                <a:cubicBezTo>
                  <a:pt x="18073" y="11731"/>
                  <a:pt x="18135" y="11843"/>
                  <a:pt x="18123" y="11900"/>
                </a:cubicBezTo>
                <a:cubicBezTo>
                  <a:pt x="18218" y="12111"/>
                  <a:pt x="18161" y="12036"/>
                  <a:pt x="18196" y="12215"/>
                </a:cubicBezTo>
                <a:cubicBezTo>
                  <a:pt x="18289" y="12299"/>
                  <a:pt x="18161" y="12646"/>
                  <a:pt x="18178" y="12750"/>
                </a:cubicBezTo>
                <a:cubicBezTo>
                  <a:pt x="18006" y="13203"/>
                  <a:pt x="18058" y="13099"/>
                  <a:pt x="18036" y="13290"/>
                </a:cubicBezTo>
                <a:cubicBezTo>
                  <a:pt x="18087" y="13480"/>
                  <a:pt x="17948" y="13687"/>
                  <a:pt x="18045" y="13894"/>
                </a:cubicBezTo>
                <a:cubicBezTo>
                  <a:pt x="18038" y="13976"/>
                  <a:pt x="18014" y="14089"/>
                  <a:pt x="18016" y="14137"/>
                </a:cubicBezTo>
                <a:cubicBezTo>
                  <a:pt x="18016" y="14190"/>
                  <a:pt x="18015" y="14243"/>
                  <a:pt x="18014" y="14297"/>
                </a:cubicBezTo>
                <a:cubicBezTo>
                  <a:pt x="17972" y="14387"/>
                  <a:pt x="17944" y="14451"/>
                  <a:pt x="17961" y="14567"/>
                </a:cubicBezTo>
                <a:cubicBezTo>
                  <a:pt x="17991" y="14686"/>
                  <a:pt x="17950" y="14738"/>
                  <a:pt x="17926" y="14907"/>
                </a:cubicBezTo>
                <a:cubicBezTo>
                  <a:pt x="17960" y="14968"/>
                  <a:pt x="17913" y="15220"/>
                  <a:pt x="17848" y="15258"/>
                </a:cubicBezTo>
                <a:cubicBezTo>
                  <a:pt x="17835" y="15298"/>
                  <a:pt x="17859" y="15343"/>
                  <a:pt x="17790" y="15364"/>
                </a:cubicBezTo>
                <a:cubicBezTo>
                  <a:pt x="17706" y="15396"/>
                  <a:pt x="17838" y="15531"/>
                  <a:pt x="17739" y="15514"/>
                </a:cubicBezTo>
                <a:cubicBezTo>
                  <a:pt x="17830" y="15610"/>
                  <a:pt x="17656" y="15693"/>
                  <a:pt x="17614" y="15777"/>
                </a:cubicBezTo>
                <a:cubicBezTo>
                  <a:pt x="17622" y="15855"/>
                  <a:pt x="17604" y="15918"/>
                  <a:pt x="17586" y="16099"/>
                </a:cubicBezTo>
                <a:cubicBezTo>
                  <a:pt x="17622" y="16193"/>
                  <a:pt x="17495" y="16257"/>
                  <a:pt x="17633" y="16412"/>
                </a:cubicBezTo>
                <a:cubicBezTo>
                  <a:pt x="17619" y="16418"/>
                  <a:pt x="17635" y="16465"/>
                  <a:pt x="17648" y="16598"/>
                </a:cubicBezTo>
                <a:cubicBezTo>
                  <a:pt x="17660" y="16731"/>
                  <a:pt x="17682" y="17010"/>
                  <a:pt x="17709" y="17210"/>
                </a:cubicBezTo>
                <a:cubicBezTo>
                  <a:pt x="17723" y="17438"/>
                  <a:pt x="17682" y="17379"/>
                  <a:pt x="17721" y="17621"/>
                </a:cubicBezTo>
                <a:cubicBezTo>
                  <a:pt x="17716" y="17699"/>
                  <a:pt x="17625" y="17789"/>
                  <a:pt x="17659" y="17852"/>
                </a:cubicBezTo>
                <a:cubicBezTo>
                  <a:pt x="17634" y="17941"/>
                  <a:pt x="17630" y="18074"/>
                  <a:pt x="17605" y="18171"/>
                </a:cubicBezTo>
                <a:cubicBezTo>
                  <a:pt x="17606" y="18228"/>
                  <a:pt x="17608" y="18284"/>
                  <a:pt x="17609" y="18341"/>
                </a:cubicBezTo>
                <a:cubicBezTo>
                  <a:pt x="17596" y="18435"/>
                  <a:pt x="17595" y="18390"/>
                  <a:pt x="17597" y="18465"/>
                </a:cubicBezTo>
                <a:lnTo>
                  <a:pt x="17613" y="18603"/>
                </a:lnTo>
                <a:lnTo>
                  <a:pt x="17687" y="18708"/>
                </a:lnTo>
                <a:cubicBezTo>
                  <a:pt x="17712" y="18758"/>
                  <a:pt x="17627" y="18709"/>
                  <a:pt x="17670" y="18816"/>
                </a:cubicBezTo>
                <a:cubicBezTo>
                  <a:pt x="17579" y="18888"/>
                  <a:pt x="17658" y="18999"/>
                  <a:pt x="17673" y="19180"/>
                </a:cubicBezTo>
                <a:lnTo>
                  <a:pt x="17687" y="19606"/>
                </a:lnTo>
                <a:cubicBezTo>
                  <a:pt x="17676" y="19751"/>
                  <a:pt x="17748" y="19898"/>
                  <a:pt x="17777" y="20064"/>
                </a:cubicBezTo>
                <a:cubicBezTo>
                  <a:pt x="17806" y="20230"/>
                  <a:pt x="17858" y="20444"/>
                  <a:pt x="17861" y="20603"/>
                </a:cubicBezTo>
                <a:cubicBezTo>
                  <a:pt x="17858" y="20713"/>
                  <a:pt x="17830" y="20762"/>
                  <a:pt x="17877" y="20916"/>
                </a:cubicBezTo>
                <a:cubicBezTo>
                  <a:pt x="17920" y="21006"/>
                  <a:pt x="17902" y="21025"/>
                  <a:pt x="17924" y="21119"/>
                </a:cubicBezTo>
                <a:cubicBezTo>
                  <a:pt x="17920" y="21188"/>
                  <a:pt x="17957" y="21203"/>
                  <a:pt x="17969" y="21290"/>
                </a:cubicBezTo>
                <a:cubicBezTo>
                  <a:pt x="17914" y="21405"/>
                  <a:pt x="17900" y="21321"/>
                  <a:pt x="17962" y="21473"/>
                </a:cubicBezTo>
                <a:cubicBezTo>
                  <a:pt x="17933" y="21507"/>
                  <a:pt x="17945" y="21532"/>
                  <a:pt x="17973" y="21555"/>
                </a:cubicBezTo>
                <a:lnTo>
                  <a:pt x="18040" y="21600"/>
                </a:lnTo>
                <a:lnTo>
                  <a:pt x="21600" y="21600"/>
                </a:lnTo>
                <a:lnTo>
                  <a:pt x="21600" y="21600"/>
                </a:lnTo>
                <a:lnTo>
                  <a:pt x="0" y="21600"/>
                </a:lnTo>
                <a:close/>
              </a:path>
            </a:pathLst>
          </a:custGeom>
          <a:solidFill>
            <a:srgbClr val="82766A">
              <a:alpha val="15000"/>
            </a:srgbClr>
          </a:solidFill>
          <a:ln w="12700">
            <a:miter lim="400000"/>
          </a:ln>
        </p:spPr>
        <p:txBody>
          <a:bodyPr lIns="45719" rIns="45719" anchor="ctr"/>
          <a:lstStyle/>
          <a:p>
            <a:pPr algn="ctr">
              <a:defRPr>
                <a:solidFill>
                  <a:srgbClr val="FFFFFF"/>
                </a:solidFill>
              </a:defRPr>
            </a:pPr>
          </a:p>
        </p:txBody>
      </p:sp>
      <p:sp>
        <p:nvSpPr>
          <p:cNvPr id="310" name="Title 1"/>
          <p:cNvSpPr txBox="1"/>
          <p:nvPr/>
        </p:nvSpPr>
        <p:spPr>
          <a:xfrm>
            <a:off x="883920" y="609600"/>
            <a:ext cx="3924415" cy="133084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905255">
              <a:lnSpc>
                <a:spcPct val="90000"/>
              </a:lnSpc>
              <a:spcBef>
                <a:spcPts val="500"/>
              </a:spcBef>
              <a:defRPr sz="3663">
                <a:solidFill>
                  <a:srgbClr val="0B49CB"/>
                </a:solidFill>
                <a:latin typeface="Abadi"/>
                <a:ea typeface="Abadi"/>
                <a:cs typeface="Abadi"/>
                <a:sym typeface="Abadi"/>
              </a:defRPr>
            </a:lvl1pPr>
          </a:lstStyle>
          <a:p>
            <a:pPr/>
            <a:r>
              <a:t>Boosters Carried Maximum Payload</a:t>
            </a:r>
          </a:p>
        </p:txBody>
      </p:sp>
      <p:sp>
        <p:nvSpPr>
          <p:cNvPr id="311" name="Content Placeholder 4"/>
          <p:cNvSpPr txBox="1"/>
          <p:nvPr>
            <p:ph type="body" sz="quarter" idx="4294967295"/>
          </p:nvPr>
        </p:nvSpPr>
        <p:spPr>
          <a:xfrm>
            <a:off x="862366" y="2194101"/>
            <a:ext cx="3427001" cy="3908586"/>
          </a:xfrm>
          <a:prstGeom prst="rect">
            <a:avLst/>
          </a:prstGeom>
        </p:spPr>
        <p:txBody>
          <a:bodyPr>
            <a:normAutofit fontScale="100000" lnSpcReduction="0"/>
          </a:bodyPr>
          <a:lstStyle/>
          <a:p>
            <a:pPr>
              <a:spcBef>
                <a:spcPts val="1400"/>
              </a:spcBef>
              <a:defRPr sz="1700">
                <a:latin typeface="Abadi"/>
                <a:ea typeface="Abadi"/>
                <a:cs typeface="Abadi"/>
                <a:sym typeface="Abadi"/>
              </a:defRPr>
            </a:pPr>
            <a:r>
              <a:t>I determined the booster that have carried the maximum payload using a subquery in the </a:t>
            </a:r>
            <a:r>
              <a:rPr b="1"/>
              <a:t>WHERE</a:t>
            </a:r>
            <a:r>
              <a:t> clause and the </a:t>
            </a:r>
            <a:r>
              <a:rPr b="1"/>
              <a:t>MAX() </a:t>
            </a:r>
            <a:r>
              <a:t>function.</a:t>
            </a:r>
          </a:p>
        </p:txBody>
      </p:sp>
      <p:pic>
        <p:nvPicPr>
          <p:cNvPr id="312" name="Picture 5" descr="Picture 5"/>
          <p:cNvPicPr>
            <a:picLocks noChangeAspect="1"/>
          </p:cNvPicPr>
          <p:nvPr/>
        </p:nvPicPr>
        <p:blipFill>
          <a:blip r:embed="rId2">
            <a:extLst/>
          </a:blip>
          <a:stretch>
            <a:fillRect/>
          </a:stretch>
        </p:blipFill>
        <p:spPr>
          <a:xfrm>
            <a:off x="5445457" y="963425"/>
            <a:ext cx="6155142" cy="4954889"/>
          </a:xfrm>
          <a:prstGeom prst="rect">
            <a:avLst/>
          </a:prstGeom>
          <a:ln w="12700">
            <a:miter lim="400000"/>
          </a:ln>
        </p:spPr>
      </p:pic>
      <p:sp>
        <p:nvSpPr>
          <p:cNvPr id="313" name="Slide Number Placeholder 3"/>
          <p:cNvSpPr txBox="1"/>
          <p:nvPr>
            <p:ph type="sldNum" sz="quarter" idx="4294967295"/>
          </p:nvPr>
        </p:nvSpPr>
        <p:spPr>
          <a:xfrm>
            <a:off x="11120923" y="6424657"/>
            <a:ext cx="232878" cy="228511"/>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000">
                <a:solidFill>
                  <a:srgbClr val="808080"/>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15"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16" name="Content Placeholder 4"/>
          <p:cNvSpPr txBox="1"/>
          <p:nvPr>
            <p:ph type="body" idx="4294967295"/>
          </p:nvPr>
        </p:nvSpPr>
        <p:spPr>
          <a:xfrm>
            <a:off x="770010" y="1825625"/>
            <a:ext cx="9745589" cy="4351338"/>
          </a:xfrm>
          <a:prstGeom prst="rect">
            <a:avLst/>
          </a:prstGeom>
        </p:spPr>
        <p:txBody>
          <a:bodyPr>
            <a:normAutofit fontScale="100000" lnSpcReduction="0"/>
          </a:bodyPr>
          <a:lstStyle/>
          <a:p>
            <a:pPr>
              <a:lnSpc>
                <a:spcPct val="100000"/>
              </a:lnSpc>
              <a:spcBef>
                <a:spcPts val="1400"/>
              </a:spcBef>
              <a:defRPr sz="2200">
                <a:solidFill>
                  <a:srgbClr val="292929"/>
                </a:solidFill>
                <a:latin typeface="Abadi"/>
                <a:ea typeface="Abadi"/>
                <a:cs typeface="Abadi"/>
                <a:sym typeface="Abadi"/>
              </a:defRPr>
            </a:pPr>
            <a:r>
              <a:t>I used a combinations of the </a:t>
            </a:r>
            <a:r>
              <a:rPr b="1"/>
              <a:t>WHERE</a:t>
            </a:r>
            <a:r>
              <a:t> clause, </a:t>
            </a:r>
            <a:r>
              <a:rPr b="1"/>
              <a:t>LIKE</a:t>
            </a:r>
            <a:r>
              <a:t>, </a:t>
            </a:r>
            <a:r>
              <a:rPr b="1"/>
              <a:t>AND</a:t>
            </a:r>
            <a:r>
              <a:t>, and </a:t>
            </a:r>
            <a:r>
              <a:rPr b="1"/>
              <a:t>BETWEEN</a:t>
            </a:r>
            <a:r>
              <a:t> conditions to filter for failed landing outcomes in drone ship, their booster versions, and launch site names for year 2015</a:t>
            </a:r>
          </a:p>
        </p:txBody>
      </p:sp>
      <p:sp>
        <p:nvSpPr>
          <p:cNvPr id="317"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2015 Launch Records</a:t>
            </a:r>
          </a:p>
        </p:txBody>
      </p:sp>
      <p:pic>
        <p:nvPicPr>
          <p:cNvPr id="318" name="Picture 5" descr="Picture 5"/>
          <p:cNvPicPr>
            <a:picLocks noChangeAspect="1"/>
          </p:cNvPicPr>
          <p:nvPr/>
        </p:nvPicPr>
        <p:blipFill>
          <a:blip r:embed="rId3">
            <a:extLst/>
          </a:blip>
          <a:stretch>
            <a:fillRect/>
          </a:stretch>
        </p:blipFill>
        <p:spPr>
          <a:xfrm>
            <a:off x="2023304" y="3075334"/>
            <a:ext cx="7239001" cy="2581276"/>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Rectangle 12"/>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grpSp>
        <p:nvGrpSpPr>
          <p:cNvPr id="323" name="Group 14"/>
          <p:cNvGrpSpPr/>
          <p:nvPr/>
        </p:nvGrpSpPr>
        <p:grpSpPr>
          <a:xfrm>
            <a:off x="0" y="1"/>
            <a:ext cx="972710" cy="1935308"/>
            <a:chOff x="324236" y="149696"/>
            <a:chExt cx="972708" cy="1935307"/>
          </a:xfrm>
        </p:grpSpPr>
        <p:sp>
          <p:nvSpPr>
            <p:cNvPr id="321" name="Rectangle 15"/>
            <p:cNvSpPr/>
            <p:nvPr/>
          </p:nvSpPr>
          <p:spPr>
            <a:xfrm flipH="1" rot="18900000">
              <a:off x="701698" y="1224689"/>
              <a:ext cx="493119" cy="493119"/>
            </a:xfrm>
            <a:prstGeom prst="rect">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22" name="Isosceles Triangle 16"/>
            <p:cNvSpPr/>
            <p:nvPr/>
          </p:nvSpPr>
          <p:spPr>
            <a:xfrm flipH="1" rot="5400000">
              <a:off x="-157063" y="630995"/>
              <a:ext cx="1935308" cy="972710"/>
            </a:xfrm>
            <a:prstGeom prst="triangle">
              <a:avLst/>
            </a:prstGeom>
            <a:solidFill>
              <a:schemeClr val="accent4">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324" name="Title 1"/>
          <p:cNvSpPr txBox="1"/>
          <p:nvPr/>
        </p:nvSpPr>
        <p:spPr>
          <a:xfrm>
            <a:off x="689186" y="321734"/>
            <a:ext cx="10813627" cy="1135737"/>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nSpc>
                <a:spcPct val="90000"/>
              </a:lnSpc>
              <a:spcBef>
                <a:spcPts val="600"/>
              </a:spcBef>
              <a:defRPr sz="3600">
                <a:solidFill>
                  <a:srgbClr val="0B49CB"/>
                </a:solidFill>
                <a:latin typeface="Abadi"/>
                <a:ea typeface="Abadi"/>
                <a:cs typeface="Abadi"/>
                <a:sym typeface="Abadi"/>
              </a:defRPr>
            </a:lvl1pPr>
          </a:lstStyle>
          <a:p>
            <a:pPr/>
            <a:r>
              <a:t>Rank Landing Outcomes Between 2010-06-04 and 2017-03-20</a:t>
            </a:r>
          </a:p>
        </p:txBody>
      </p:sp>
      <p:sp>
        <p:nvSpPr>
          <p:cNvPr id="325" name="Content Placeholder 4"/>
          <p:cNvSpPr txBox="1"/>
          <p:nvPr>
            <p:ph type="body" sz="half" idx="4294967295"/>
          </p:nvPr>
        </p:nvSpPr>
        <p:spPr>
          <a:xfrm>
            <a:off x="7544051" y="1782981"/>
            <a:ext cx="4004479" cy="4393983"/>
          </a:xfrm>
          <a:prstGeom prst="rect">
            <a:avLst/>
          </a:prstGeom>
        </p:spPr>
        <p:txBody>
          <a:bodyPr>
            <a:normAutofit fontScale="100000" lnSpcReduction="0"/>
          </a:bodyPr>
          <a:lstStyle/>
          <a:p>
            <a:pPr>
              <a:spcBef>
                <a:spcPts val="1400"/>
              </a:spcBef>
              <a:defRPr sz="2000">
                <a:latin typeface="Abadi"/>
                <a:ea typeface="Abadi"/>
                <a:cs typeface="Abadi"/>
                <a:sym typeface="Abadi"/>
              </a:defRPr>
            </a:pPr>
            <a:r>
              <a:t>I selected Landing outcomes and the </a:t>
            </a:r>
            <a:r>
              <a:rPr b="1"/>
              <a:t>COUNT</a:t>
            </a:r>
            <a:r>
              <a:t> of landing outcomes from the data and used the </a:t>
            </a:r>
            <a:r>
              <a:rPr b="1"/>
              <a:t>WHERE</a:t>
            </a:r>
            <a:r>
              <a:t> clause to filter for landing outcomes </a:t>
            </a:r>
            <a:r>
              <a:rPr b="1"/>
              <a:t>BETWEEN</a:t>
            </a:r>
            <a:r>
              <a:t> 2010-06-04 to 2010-03-20.</a:t>
            </a:r>
          </a:p>
          <a:p>
            <a:pPr>
              <a:spcBef>
                <a:spcPts val="1400"/>
              </a:spcBef>
              <a:defRPr sz="2000">
                <a:latin typeface="Abadi"/>
                <a:ea typeface="Abadi"/>
                <a:cs typeface="Abadi"/>
                <a:sym typeface="Abadi"/>
              </a:defRPr>
            </a:pPr>
            <a:r>
              <a:t>I applied the </a:t>
            </a:r>
            <a:r>
              <a:rPr b="1"/>
              <a:t>GROUP BY </a:t>
            </a:r>
            <a:r>
              <a:t>clause to group the landing outcomes and the </a:t>
            </a:r>
            <a:r>
              <a:rPr b="1"/>
              <a:t>ORDER BY </a:t>
            </a:r>
            <a:r>
              <a:t>clause to order the grouped landing outcome in descending order.</a:t>
            </a:r>
          </a:p>
        </p:txBody>
      </p:sp>
      <p:sp>
        <p:nvSpPr>
          <p:cNvPr id="326" name="Slide Number Placeholder 3"/>
          <p:cNvSpPr txBox="1"/>
          <p:nvPr>
            <p:ph type="sldNum" sz="quarter" idx="4294967295"/>
          </p:nvPr>
        </p:nvSpPr>
        <p:spPr>
          <a:xfrm>
            <a:off x="11289908" y="6414760"/>
            <a:ext cx="258625"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grpSp>
        <p:nvGrpSpPr>
          <p:cNvPr id="329" name="Group 18"/>
          <p:cNvGrpSpPr/>
          <p:nvPr/>
        </p:nvGrpSpPr>
        <p:grpSpPr>
          <a:xfrm>
            <a:off x="11177939" y="4601497"/>
            <a:ext cx="1014061" cy="2017581"/>
            <a:chOff x="0" y="156060"/>
            <a:chExt cx="1014060" cy="2017579"/>
          </a:xfrm>
        </p:grpSpPr>
        <p:sp>
          <p:nvSpPr>
            <p:cNvPr id="327" name="Isosceles Triangle 19"/>
            <p:cNvSpPr/>
            <p:nvPr/>
          </p:nvSpPr>
          <p:spPr>
            <a:xfrm flipH="1" rot="16200000">
              <a:off x="-501760" y="657820"/>
              <a:ext cx="2017581" cy="1014061"/>
            </a:xfrm>
            <a:prstGeom prst="triangle">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28" name="Rectangle 20"/>
            <p:cNvSpPr/>
            <p:nvPr/>
          </p:nvSpPr>
          <p:spPr>
            <a:xfrm rot="2700000">
              <a:off x="100566" y="1283271"/>
              <a:ext cx="485579" cy="485579"/>
            </a:xfrm>
            <a:prstGeom prst="rect">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pic>
        <p:nvPicPr>
          <p:cNvPr id="330" name="Picture 5" descr="Picture 5"/>
          <p:cNvPicPr>
            <a:picLocks noChangeAspect="1"/>
          </p:cNvPicPr>
          <p:nvPr/>
        </p:nvPicPr>
        <p:blipFill>
          <a:blip r:embed="rId2">
            <a:extLst/>
          </a:blip>
          <a:stretch>
            <a:fillRect/>
          </a:stretch>
        </p:blipFill>
        <p:spPr>
          <a:xfrm>
            <a:off x="776008" y="1589359"/>
            <a:ext cx="6124576" cy="4295776"/>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33" name="Slide Number Placeholder 2"/>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34" name="Content Placeholder 5" descr="Content Placeholder 5"/>
          <p:cNvPicPr>
            <a:picLocks noChangeAspect="1"/>
          </p:cNvPicPr>
          <p:nvPr/>
        </p:nvPicPr>
        <p:blipFill>
          <a:blip r:embed="rId3">
            <a:extLst/>
          </a:blip>
          <a:stretch>
            <a:fillRect/>
          </a:stretch>
        </p:blipFill>
        <p:spPr>
          <a:xfrm>
            <a:off x="770010" y="1308537"/>
            <a:ext cx="10515601" cy="4717036"/>
          </a:xfrm>
          <a:prstGeom prst="rect">
            <a:avLst/>
          </a:prstGeom>
          <a:ln w="12700">
            <a:miter lim="400000"/>
          </a:ln>
        </p:spPr>
      </p:pic>
      <p:sp>
        <p:nvSpPr>
          <p:cNvPr id="335"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All launch sites global map markers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37" name="Slide Number Placeholder 2"/>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38" name="Content Placeholder 3" descr="Content Placeholder 3"/>
          <p:cNvPicPr>
            <a:picLocks noChangeAspect="1"/>
          </p:cNvPicPr>
          <p:nvPr/>
        </p:nvPicPr>
        <p:blipFill>
          <a:blip r:embed="rId3">
            <a:extLst/>
          </a:blip>
          <a:stretch>
            <a:fillRect/>
          </a:stretch>
        </p:blipFill>
        <p:spPr>
          <a:xfrm>
            <a:off x="770010" y="1253472"/>
            <a:ext cx="10687964" cy="4772102"/>
          </a:xfrm>
          <a:prstGeom prst="rect">
            <a:avLst/>
          </a:prstGeom>
          <a:ln w="12700">
            <a:miter lim="400000"/>
          </a:ln>
        </p:spPr>
      </p:pic>
      <p:sp>
        <p:nvSpPr>
          <p:cNvPr id="339"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Markers showing launch sites with color labels</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Slide Number Placeholder 2"/>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42" name="Content Placeholder 3" descr="Content Placeholder 3"/>
          <p:cNvPicPr>
            <a:picLocks noChangeAspect="1"/>
          </p:cNvPicPr>
          <p:nvPr/>
        </p:nvPicPr>
        <p:blipFill>
          <a:blip r:embed="rId2">
            <a:extLst/>
          </a:blip>
          <a:stretch>
            <a:fillRect/>
          </a:stretch>
        </p:blipFill>
        <p:spPr>
          <a:xfrm>
            <a:off x="770009" y="1362318"/>
            <a:ext cx="10092433" cy="5064894"/>
          </a:xfrm>
          <a:prstGeom prst="rect">
            <a:avLst/>
          </a:prstGeom>
          <a:ln w="12700">
            <a:miter lim="400000"/>
          </a:ln>
        </p:spPr>
      </p:pic>
      <p:sp>
        <p:nvSpPr>
          <p:cNvPr id="343"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Launch Site distance to landmarks</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346" name="Content Placeholder 3" descr="Content Placeholder 3"/>
          <p:cNvPicPr>
            <a:picLocks noChangeAspect="1"/>
          </p:cNvPicPr>
          <p:nvPr/>
        </p:nvPicPr>
        <p:blipFill>
          <a:blip r:embed="rId3">
            <a:extLst/>
          </a:blip>
          <a:stretch>
            <a:fillRect/>
          </a:stretch>
        </p:blipFill>
        <p:spPr>
          <a:xfrm>
            <a:off x="752019" y="1454290"/>
            <a:ext cx="10687963" cy="4772102"/>
          </a:xfrm>
          <a:prstGeom prst="rect">
            <a:avLst/>
          </a:prstGeom>
          <a:ln w="12700">
            <a:miter lim="400000"/>
          </a:ln>
        </p:spPr>
      </p:pic>
      <p:sp>
        <p:nvSpPr>
          <p:cNvPr id="347" name="Slide Number Placeholder 2"/>
          <p:cNvSpPr txBox="1"/>
          <p:nvPr>
            <p:ph type="sldNum" sz="quarter" idx="4294967295"/>
          </p:nvPr>
        </p:nvSpPr>
        <p:spPr>
          <a:xfrm>
            <a:off x="11127811" y="6260841"/>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48" name="Title 1"/>
          <p:cNvSpPr txBox="1"/>
          <p:nvPr/>
        </p:nvSpPr>
        <p:spPr>
          <a:xfrm>
            <a:off x="815731" y="459821"/>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nSpc>
                <a:spcPct val="72000"/>
              </a:lnSpc>
              <a:defRPr sz="2500">
                <a:solidFill>
                  <a:srgbClr val="0B49CB"/>
                </a:solidFill>
                <a:latin typeface="Abadi"/>
                <a:ea typeface="Abadi"/>
                <a:cs typeface="Abadi"/>
                <a:sym typeface="Abadi"/>
              </a:defRPr>
            </a:lvl1pPr>
          </a:lstStyle>
          <a:p>
            <a:pPr/>
            <a:r>
              <a:t>Pie chart showing the success percentage achieved by each launch site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7" name="Slide Number Placeholder 3"/>
          <p:cNvSpPr txBox="1"/>
          <p:nvPr>
            <p:ph type="sldNum" sz="quarter" idx="4294967295"/>
          </p:nvPr>
        </p:nvSpPr>
        <p:spPr>
          <a:xfrm>
            <a:off x="11240821" y="6060022"/>
            <a:ext cx="217151" cy="332741"/>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lvl1pPr>
          </a:lstStyle>
          <a:p>
            <a:pPr/>
            <a:fld id="{86CB4B4D-7CA3-9044-876B-883B54F8677D}" type="slidenum"/>
          </a:p>
        </p:txBody>
      </p:sp>
      <p:sp>
        <p:nvSpPr>
          <p:cNvPr id="138" name="Title 1"/>
          <p:cNvSpPr txBox="1"/>
          <p:nvPr/>
        </p:nvSpPr>
        <p:spPr>
          <a:xfrm>
            <a:off x="873788" y="538650"/>
            <a:ext cx="10438674"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Introduction</a:t>
            </a:r>
          </a:p>
        </p:txBody>
      </p:sp>
      <p:sp>
        <p:nvSpPr>
          <p:cNvPr id="139" name="Content Placeholder 2"/>
          <p:cNvSpPr txBox="1"/>
          <p:nvPr/>
        </p:nvSpPr>
        <p:spPr>
          <a:xfrm>
            <a:off x="873788" y="1530574"/>
            <a:ext cx="9674920" cy="449499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a:lnSpc>
                <a:spcPct val="90000"/>
              </a:lnSpc>
              <a:spcBef>
                <a:spcPts val="1400"/>
              </a:spcBef>
              <a:buSzPct val="100000"/>
              <a:buFont typeface="Arial"/>
              <a:buChar char="•"/>
              <a:defRPr sz="2200">
                <a:solidFill>
                  <a:srgbClr val="292929"/>
                </a:solidFill>
                <a:latin typeface="Abadi"/>
                <a:ea typeface="Abadi"/>
                <a:cs typeface="Abadi"/>
                <a:sym typeface="Abadi"/>
              </a:defRPr>
            </a:pPr>
            <a:r>
              <a:t>Project background and context</a:t>
            </a:r>
            <a:endParaRPr sz="2800">
              <a:solidFill>
                <a:srgbClr val="0070C0"/>
              </a:solidFill>
              <a:latin typeface="IBM Plex Mono Text"/>
              <a:ea typeface="IBM Plex Mono Text"/>
              <a:cs typeface="IBM Plex Mono Text"/>
              <a:sym typeface="IBM Plex Mono Text"/>
            </a:endParaRPr>
          </a:p>
          <a:p>
            <a:pPr lvl="1" algn="just">
              <a:lnSpc>
                <a:spcPct val="90000"/>
              </a:lnSpc>
              <a:spcBef>
                <a:spcPts val="1400"/>
              </a:spcBef>
              <a:defRPr>
                <a:solidFill>
                  <a:srgbClr val="292929"/>
                </a:solidFill>
                <a:latin typeface="Abadi"/>
                <a:ea typeface="Abadi"/>
                <a:cs typeface="Abadi"/>
                <a:sym typeface="Abadi"/>
              </a:defRPr>
            </a:pPr>
            <a:r>
              <a:t>Space X advertises Falcon 9 rocket launches on its website with a cost of about 62 million dollars; on the other hand, a lot of other providers cost over 165 million dollars each and much of the savings is because Space X can reuse the first stage. Therefore, if we can determine whether the first stage will land or not, we can determine the cost of a launch. This information can be used if an alternate company wants to bid against space X for a rocket launch. This goal of the project is to create a machine learning pipeline to predict whether the first stage will land successfully or not.</a:t>
            </a:r>
            <a:endParaRPr sz="2400">
              <a:solidFill>
                <a:srgbClr val="0070C0"/>
              </a:solidFill>
              <a:latin typeface="IBM Plex Mono Text"/>
              <a:ea typeface="IBM Plex Mono Text"/>
              <a:cs typeface="IBM Plex Mono Text"/>
              <a:sym typeface="IBM Plex Mono Text"/>
            </a:endParaRPr>
          </a:p>
          <a:p>
            <a:pPr marL="228600" indent="-228600">
              <a:lnSpc>
                <a:spcPct val="90000"/>
              </a:lnSpc>
              <a:spcBef>
                <a:spcPts val="1400"/>
              </a:spcBef>
              <a:buSzPct val="100000"/>
              <a:buFont typeface="Arial"/>
              <a:buChar char="•"/>
              <a:defRPr sz="2200">
                <a:solidFill>
                  <a:srgbClr val="292929"/>
                </a:solidFill>
                <a:latin typeface="Abadi"/>
                <a:ea typeface="Abadi"/>
                <a:cs typeface="Abadi"/>
                <a:sym typeface="Abadi"/>
              </a:defRPr>
            </a:pPr>
            <a:r>
              <a:t>Problems you want to find answers</a:t>
            </a:r>
            <a:endParaRPr sz="2800">
              <a:solidFill>
                <a:srgbClr val="0070C0"/>
              </a:solidFill>
              <a:latin typeface="IBM Plex Mono Text"/>
              <a:ea typeface="IBM Plex Mono Text"/>
              <a:cs typeface="IBM Plex Mono Text"/>
              <a:sym typeface="IBM Plex Mono Text"/>
            </a:endParaRPr>
          </a:p>
          <a:p>
            <a:pPr lvl="1" marL="685800" indent="-228600">
              <a:lnSpc>
                <a:spcPct val="90000"/>
              </a:lnSpc>
              <a:spcBef>
                <a:spcPts val="1400"/>
              </a:spcBef>
              <a:buSzPct val="100000"/>
              <a:buChar char="-"/>
              <a:defRPr>
                <a:solidFill>
                  <a:srgbClr val="292929"/>
                </a:solidFill>
                <a:latin typeface="Abadi"/>
                <a:ea typeface="Abadi"/>
                <a:cs typeface="Abadi"/>
                <a:sym typeface="Abadi"/>
              </a:defRPr>
            </a:pPr>
            <a:r>
              <a:t>What factors determine if the rocket will land successfully?</a:t>
            </a:r>
            <a:endParaRPr sz="2400">
              <a:solidFill>
                <a:srgbClr val="0070C0"/>
              </a:solidFill>
              <a:latin typeface="IBM Plex Mono Text"/>
              <a:ea typeface="IBM Plex Mono Text"/>
              <a:cs typeface="IBM Plex Mono Text"/>
              <a:sym typeface="IBM Plex Mono Text"/>
            </a:endParaRPr>
          </a:p>
          <a:p>
            <a:pPr lvl="1" marL="685800" indent="-228600">
              <a:lnSpc>
                <a:spcPct val="90000"/>
              </a:lnSpc>
              <a:spcBef>
                <a:spcPts val="1400"/>
              </a:spcBef>
              <a:buSzPct val="100000"/>
              <a:buChar char="-"/>
              <a:defRPr>
                <a:solidFill>
                  <a:srgbClr val="292929"/>
                </a:solidFill>
                <a:latin typeface="Abadi"/>
                <a:ea typeface="Abadi"/>
                <a:cs typeface="Abadi"/>
                <a:sym typeface="Abadi"/>
              </a:defRPr>
            </a:pPr>
            <a:r>
              <a:t>The interaction amongst various features that determine the success rate of a successful landing.</a:t>
            </a:r>
            <a:endParaRPr sz="2400">
              <a:solidFill>
                <a:srgbClr val="0070C0"/>
              </a:solidFill>
              <a:latin typeface="IBM Plex Mono Text"/>
              <a:ea typeface="IBM Plex Mono Text"/>
              <a:cs typeface="IBM Plex Mono Text"/>
              <a:sym typeface="IBM Plex Mono Text"/>
            </a:endParaRPr>
          </a:p>
          <a:p>
            <a:pPr lvl="1" marL="685800" indent="-228600">
              <a:lnSpc>
                <a:spcPct val="90000"/>
              </a:lnSpc>
              <a:spcBef>
                <a:spcPts val="1400"/>
              </a:spcBef>
              <a:buSzPct val="100000"/>
              <a:buChar char="-"/>
              <a:defRPr>
                <a:solidFill>
                  <a:srgbClr val="292929"/>
                </a:solidFill>
                <a:latin typeface="Abadi"/>
                <a:ea typeface="Abadi"/>
                <a:cs typeface="Abadi"/>
                <a:sym typeface="Abadi"/>
              </a:defRPr>
            </a:pPr>
            <a:r>
              <a:t>What operating conditions needs to be in place to ensure a successful landing program.</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0" name="Content Placeholder 3" descr="Content Placeholder 3"/>
          <p:cNvPicPr>
            <a:picLocks noChangeAspect="1"/>
          </p:cNvPicPr>
          <p:nvPr/>
        </p:nvPicPr>
        <p:blipFill>
          <a:blip r:embed="rId2">
            <a:extLst/>
          </a:blip>
          <a:stretch>
            <a:fillRect/>
          </a:stretch>
        </p:blipFill>
        <p:spPr>
          <a:xfrm>
            <a:off x="2123100" y="1242622"/>
            <a:ext cx="7790784" cy="4440747"/>
          </a:xfrm>
          <a:prstGeom prst="rect">
            <a:avLst/>
          </a:prstGeom>
          <a:ln w="12700">
            <a:miter lim="400000"/>
          </a:ln>
        </p:spPr>
      </p:pic>
      <p:sp>
        <p:nvSpPr>
          <p:cNvPr id="351" name="Slide Number Placeholder 2"/>
          <p:cNvSpPr txBox="1"/>
          <p:nvPr>
            <p:ph type="sldNum" sz="quarter" idx="4294967295"/>
          </p:nvPr>
        </p:nvSpPr>
        <p:spPr>
          <a:xfrm>
            <a:off x="11095176" y="6414760"/>
            <a:ext cx="258624"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sp>
        <p:nvSpPr>
          <p:cNvPr id="352" name="Title 1"/>
          <p:cNvSpPr txBox="1"/>
          <p:nvPr/>
        </p:nvSpPr>
        <p:spPr>
          <a:xfrm>
            <a:off x="1149306" y="727737"/>
            <a:ext cx="10384874" cy="514886"/>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585215">
              <a:lnSpc>
                <a:spcPct val="72000"/>
              </a:lnSpc>
              <a:defRPr sz="1600">
                <a:solidFill>
                  <a:srgbClr val="0B49CB"/>
                </a:solidFill>
                <a:latin typeface="Abadi"/>
                <a:ea typeface="Abadi"/>
                <a:cs typeface="Abadi"/>
                <a:sym typeface="Abadi"/>
              </a:defRPr>
            </a:lvl1pPr>
          </a:lstStyle>
          <a:p>
            <a:pPr/>
            <a:r>
              <a:t>Pie chart showing the Launch site with the highest launch success ratio</a:t>
            </a:r>
            <a:endParaRPr>
              <a:solidFill>
                <a:srgbClr val="005493"/>
              </a:solidFill>
              <a:latin typeface="IBM Plex Mono SemiBold"/>
              <a:ea typeface="IBM Plex Mono SemiBold"/>
              <a:cs typeface="IBM Plex Mono SemiBold"/>
              <a:sym typeface="IBM Plex Mono SemiBold"/>
            </a:endParaRP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Title 1"/>
          <p:cNvSpPr txBox="1"/>
          <p:nvPr/>
        </p:nvSpPr>
        <p:spPr>
          <a:xfrm>
            <a:off x="883918" y="291089"/>
            <a:ext cx="10424160" cy="932690"/>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fontScale="100000" lnSpcReduction="0"/>
          </a:bodyPr>
          <a:lstStyle>
            <a:lvl1pPr>
              <a:lnSpc>
                <a:spcPct val="90000"/>
              </a:lnSpc>
              <a:spcBef>
                <a:spcPts val="600"/>
              </a:spcBef>
              <a:defRPr sz="2500">
                <a:solidFill>
                  <a:srgbClr val="0B49CB"/>
                </a:solidFill>
                <a:latin typeface="Abadi"/>
                <a:ea typeface="Abadi"/>
                <a:cs typeface="Abadi"/>
                <a:sym typeface="Abadi"/>
              </a:defRPr>
            </a:lvl1pPr>
          </a:lstStyle>
          <a:p>
            <a:pPr/>
            <a:r>
              <a:t>Scatter plot of Payload vs Launch Outcome for all sites, with different payload selected in the range slider</a:t>
            </a:r>
          </a:p>
        </p:txBody>
      </p:sp>
      <p:sp>
        <p:nvSpPr>
          <p:cNvPr id="355" name="Rectangle 16"/>
          <p:cNvSpPr/>
          <p:nvPr/>
        </p:nvSpPr>
        <p:spPr>
          <a:xfrm rot="5400000">
            <a:off x="6032937" y="-6032938"/>
            <a:ext cx="126125" cy="12192001"/>
          </a:xfrm>
          <a:prstGeom prst="rect">
            <a:avLst/>
          </a:prstGeom>
          <a:solidFill>
            <a:schemeClr val="accent1"/>
          </a:solidFill>
          <a:ln w="12700">
            <a:miter lim="400000"/>
          </a:ln>
        </p:spPr>
        <p:txBody>
          <a:bodyPr lIns="45719" rIns="45719" anchor="ctr"/>
          <a:lstStyle/>
          <a:p>
            <a:pPr algn="ctr">
              <a:defRPr>
                <a:solidFill>
                  <a:srgbClr val="FFFFFF"/>
                </a:solidFill>
              </a:defRPr>
            </a:pPr>
          </a:p>
        </p:txBody>
      </p:sp>
      <p:pic>
        <p:nvPicPr>
          <p:cNvPr id="356" name="Content Placeholder 3" descr="Content Placeholder 3"/>
          <p:cNvPicPr>
            <a:picLocks noChangeAspect="1"/>
          </p:cNvPicPr>
          <p:nvPr/>
        </p:nvPicPr>
        <p:blipFill>
          <a:blip r:embed="rId2">
            <a:extLst/>
          </a:blip>
          <a:stretch>
            <a:fillRect/>
          </a:stretch>
        </p:blipFill>
        <p:spPr>
          <a:xfrm>
            <a:off x="838200" y="2191367"/>
            <a:ext cx="10515600" cy="3785614"/>
          </a:xfrm>
          <a:prstGeom prst="rect">
            <a:avLst/>
          </a:prstGeom>
          <a:ln w="12700">
            <a:miter lim="400000"/>
          </a:ln>
        </p:spPr>
      </p:pic>
      <p:sp>
        <p:nvSpPr>
          <p:cNvPr id="357" name="Slide Number Placeholder 2"/>
          <p:cNvSpPr txBox="1"/>
          <p:nvPr>
            <p:ph type="sldNum" sz="quarter" idx="4294967295"/>
          </p:nvPr>
        </p:nvSpPr>
        <p:spPr>
          <a:xfrm>
            <a:off x="11095176" y="6414760"/>
            <a:ext cx="258624"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Rectangle 13"/>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361" name="Rectangle 15"/>
          <p:cNvSpPr/>
          <p:nvPr/>
        </p:nvSpPr>
        <p:spPr>
          <a:xfrm>
            <a:off x="554416" y="365124"/>
            <a:ext cx="11167448" cy="2089319"/>
          </a:xfrm>
          <a:prstGeom prst="rect">
            <a:avLst/>
          </a:prstGeom>
          <a:solidFill>
            <a:srgbClr val="FFFFFF"/>
          </a:solidFill>
          <a:ln w="12700">
            <a:solidFill>
              <a:srgbClr val="DEDEDE"/>
            </a:solidFill>
            <a:miter/>
          </a:ln>
          <a:effectLst>
            <a:outerShdw sx="100000" sy="100000" kx="0" ky="0" algn="b" rotWithShape="0" blurRad="50800" dist="38100" dir="2700000">
              <a:srgbClr val="C5C3C3">
                <a:alpha val="50000"/>
              </a:srgbClr>
            </a:outerShdw>
          </a:effectLst>
        </p:spPr>
        <p:txBody>
          <a:bodyPr lIns="45719" rIns="45719" anchor="ctr"/>
          <a:lstStyle/>
          <a:p>
            <a:pPr algn="ctr">
              <a:defRPr>
                <a:solidFill>
                  <a:srgbClr val="FFFFFF"/>
                </a:solidFill>
              </a:defRPr>
            </a:pPr>
          </a:p>
        </p:txBody>
      </p:sp>
      <p:sp>
        <p:nvSpPr>
          <p:cNvPr id="362" name="Title 1"/>
          <p:cNvSpPr txBox="1"/>
          <p:nvPr/>
        </p:nvSpPr>
        <p:spPr>
          <a:xfrm>
            <a:off x="1092465" y="586821"/>
            <a:ext cx="3468813" cy="1645922"/>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nSpc>
                <a:spcPct val="90000"/>
              </a:lnSpc>
              <a:spcBef>
                <a:spcPts val="600"/>
              </a:spcBef>
              <a:defRPr sz="3700">
                <a:solidFill>
                  <a:srgbClr val="0B49CB"/>
                </a:solidFill>
                <a:latin typeface="Abadi"/>
                <a:ea typeface="Abadi"/>
                <a:cs typeface="Abadi"/>
                <a:sym typeface="Abadi"/>
              </a:defRPr>
            </a:lvl1pPr>
          </a:lstStyle>
          <a:p>
            <a:pPr/>
            <a:r>
              <a:t>Classification Accuracy</a:t>
            </a:r>
          </a:p>
        </p:txBody>
      </p:sp>
      <p:sp>
        <p:nvSpPr>
          <p:cNvPr id="363" name="Rectangle 17"/>
          <p:cNvSpPr/>
          <p:nvPr/>
        </p:nvSpPr>
        <p:spPr>
          <a:xfrm>
            <a:off x="490408" y="1057739"/>
            <a:ext cx="128017" cy="704089"/>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364" name="Rectangle 19"/>
          <p:cNvSpPr/>
          <p:nvPr/>
        </p:nvSpPr>
        <p:spPr>
          <a:xfrm rot="5400000">
            <a:off x="4243540" y="1400637"/>
            <a:ext cx="1463042" cy="18289"/>
          </a:xfrm>
          <a:prstGeom prst="rect">
            <a:avLst/>
          </a:prstGeom>
          <a:solidFill>
            <a:srgbClr val="D5D5D5"/>
          </a:solidFill>
          <a:ln w="12700">
            <a:miter lim="400000"/>
          </a:ln>
        </p:spPr>
        <p:txBody>
          <a:bodyPr lIns="45719" rIns="45719" anchor="ctr"/>
          <a:lstStyle/>
          <a:p>
            <a:pPr algn="ctr">
              <a:defRPr>
                <a:solidFill>
                  <a:srgbClr val="FFFFFF"/>
                </a:solidFill>
              </a:defRPr>
            </a:pPr>
          </a:p>
        </p:txBody>
      </p:sp>
      <p:sp>
        <p:nvSpPr>
          <p:cNvPr id="365" name="Content Placeholder 4"/>
          <p:cNvSpPr txBox="1"/>
          <p:nvPr>
            <p:ph type="body" sz="quarter" idx="4294967295"/>
          </p:nvPr>
        </p:nvSpPr>
        <p:spPr>
          <a:xfrm>
            <a:off x="5351164" y="586821"/>
            <a:ext cx="6002636" cy="1645922"/>
          </a:xfrm>
          <a:prstGeom prst="rect">
            <a:avLst/>
          </a:prstGeom>
        </p:spPr>
        <p:txBody>
          <a:bodyPr anchor="ctr">
            <a:normAutofit fontScale="100000" lnSpcReduction="0"/>
          </a:bodyPr>
          <a:lstStyle>
            <a:lvl1pPr>
              <a:spcBef>
                <a:spcPts val="1400"/>
              </a:spcBef>
              <a:defRPr sz="2200">
                <a:latin typeface="Abadi"/>
                <a:ea typeface="Abadi"/>
                <a:cs typeface="Abadi"/>
                <a:sym typeface="Abadi"/>
              </a:defRPr>
            </a:lvl1pPr>
          </a:lstStyle>
          <a:p>
            <a:pPr/>
            <a:r>
              <a:t>The decision tree classifier is the model with the highest classification accuracy</a:t>
            </a:r>
          </a:p>
        </p:txBody>
      </p:sp>
      <p:pic>
        <p:nvPicPr>
          <p:cNvPr id="366" name="Picture 2" descr="Picture 2"/>
          <p:cNvPicPr>
            <a:picLocks noChangeAspect="1"/>
          </p:cNvPicPr>
          <p:nvPr/>
        </p:nvPicPr>
        <p:blipFill>
          <a:blip r:embed="rId2">
            <a:extLst/>
          </a:blip>
          <a:stretch>
            <a:fillRect/>
          </a:stretch>
        </p:blipFill>
        <p:spPr>
          <a:xfrm>
            <a:off x="557783" y="2815220"/>
            <a:ext cx="11164825" cy="3321536"/>
          </a:xfrm>
          <a:prstGeom prst="rect">
            <a:avLst/>
          </a:prstGeom>
          <a:ln w="12700">
            <a:miter lim="400000"/>
          </a:ln>
        </p:spPr>
      </p:pic>
      <p:sp>
        <p:nvSpPr>
          <p:cNvPr id="367" name="Slide Number Placeholder 3"/>
          <p:cNvSpPr txBox="1"/>
          <p:nvPr>
            <p:ph type="sldNum" sz="quarter" idx="4294967295"/>
          </p:nvPr>
        </p:nvSpPr>
        <p:spPr>
          <a:xfrm>
            <a:off x="11095176" y="6414760"/>
            <a:ext cx="258624" cy="248305"/>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sz="1200">
                <a:solidFill>
                  <a:srgbClr val="808080"/>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69"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70" name="Content Placeholder 4"/>
          <p:cNvSpPr txBox="1"/>
          <p:nvPr>
            <p:ph type="body" sz="half" idx="4294967295"/>
          </p:nvPr>
        </p:nvSpPr>
        <p:spPr>
          <a:xfrm>
            <a:off x="770010" y="2057400"/>
            <a:ext cx="5791565" cy="3811588"/>
          </a:xfrm>
          <a:prstGeom prst="rect">
            <a:avLst/>
          </a:prstGeom>
        </p:spPr>
        <p:txBody>
          <a:bodyPr>
            <a:normAutofit fontScale="100000" lnSpcReduction="0"/>
          </a:bodyPr>
          <a:lstStyle>
            <a:lvl1pPr>
              <a:lnSpc>
                <a:spcPct val="100000"/>
              </a:lnSpc>
              <a:spcBef>
                <a:spcPts val="1400"/>
              </a:spcBef>
              <a:defRPr sz="2200">
                <a:solidFill>
                  <a:srgbClr val="292929"/>
                </a:solidFill>
                <a:latin typeface="Abadi"/>
                <a:ea typeface="Abadi"/>
                <a:cs typeface="Abadi"/>
                <a:sym typeface="Abadi"/>
              </a:defRPr>
            </a:lvl1pPr>
          </a:lstStyle>
          <a:p>
            <a:pPr/>
            <a: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371"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Confusion Matrix</a:t>
            </a:r>
          </a:p>
        </p:txBody>
      </p:sp>
      <p:pic>
        <p:nvPicPr>
          <p:cNvPr id="372" name="Picture 2" descr="Picture 2"/>
          <p:cNvPicPr>
            <a:picLocks noChangeAspect="1"/>
          </p:cNvPicPr>
          <p:nvPr/>
        </p:nvPicPr>
        <p:blipFill>
          <a:blip r:embed="rId3">
            <a:extLst/>
          </a:blip>
          <a:stretch>
            <a:fillRect/>
          </a:stretch>
        </p:blipFill>
        <p:spPr>
          <a:xfrm>
            <a:off x="6561573" y="1880338"/>
            <a:ext cx="4281911" cy="3097322"/>
          </a:xfrm>
          <a:prstGeom prst="rect">
            <a:avLst/>
          </a:prstGeom>
          <a:ln w="12700">
            <a:miter lim="400000"/>
          </a:ln>
        </p:spPr>
      </p:pic>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74" name="Slide Number Placeholder 3"/>
          <p:cNvSpPr txBox="1"/>
          <p:nvPr>
            <p:ph type="sldNum" sz="quarter" idx="4294967295"/>
          </p:nvPr>
        </p:nvSpPr>
        <p:spPr>
          <a:xfrm>
            <a:off x="11127811" y="6060022"/>
            <a:ext cx="33016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75" name="Content Placeholder 3"/>
          <p:cNvSpPr txBox="1"/>
          <p:nvPr>
            <p:ph type="body" idx="4294967295"/>
          </p:nvPr>
        </p:nvSpPr>
        <p:spPr>
          <a:xfrm>
            <a:off x="770010" y="1069526"/>
            <a:ext cx="10515601" cy="4518321"/>
          </a:xfrm>
          <a:prstGeom prst="rect">
            <a:avLst/>
          </a:prstGeom>
        </p:spPr>
        <p:txBody>
          <a:bodyPr>
            <a:normAutofit fontScale="100000" lnSpcReduction="0"/>
          </a:bodyPr>
          <a:lstStyle/>
          <a:p>
            <a:pPr marL="0" indent="0">
              <a:lnSpc>
                <a:spcPct val="100000"/>
              </a:lnSpc>
              <a:spcBef>
                <a:spcPts val="1400"/>
              </a:spcBef>
              <a:buSzTx/>
              <a:buNone/>
              <a:defRPr sz="2200">
                <a:solidFill>
                  <a:srgbClr val="292929"/>
                </a:solidFill>
                <a:latin typeface="Abadi"/>
                <a:ea typeface="Abadi"/>
                <a:cs typeface="Abadi"/>
                <a:sym typeface="Abadi"/>
              </a:defRPr>
            </a:pPr>
          </a:p>
          <a:p>
            <a:pPr>
              <a:lnSpc>
                <a:spcPct val="100000"/>
              </a:lnSpc>
              <a:spcBef>
                <a:spcPts val="1400"/>
              </a:spcBef>
              <a:defRPr sz="2200">
                <a:solidFill>
                  <a:srgbClr val="292929"/>
                </a:solidFill>
                <a:latin typeface="Abadi"/>
                <a:ea typeface="Abadi"/>
                <a:cs typeface="Abadi"/>
                <a:sym typeface="Abadi"/>
              </a:defRPr>
            </a:pPr>
            <a:r>
              <a:t>The larger the flight amount at a launch site, the greater the success rate at a launch site.</a:t>
            </a:r>
          </a:p>
          <a:p>
            <a:pPr>
              <a:lnSpc>
                <a:spcPct val="100000"/>
              </a:lnSpc>
              <a:spcBef>
                <a:spcPts val="1400"/>
              </a:spcBef>
              <a:defRPr sz="2200">
                <a:latin typeface="Abadi"/>
                <a:ea typeface="Abadi"/>
                <a:cs typeface="Abadi"/>
                <a:sym typeface="Abadi"/>
              </a:defRPr>
            </a:pPr>
            <a:r>
              <a:t>Launch success rate started to increase in 2013 till 2020.</a:t>
            </a:r>
          </a:p>
          <a:p>
            <a:pPr>
              <a:lnSpc>
                <a:spcPct val="100000"/>
              </a:lnSpc>
              <a:spcBef>
                <a:spcPts val="1400"/>
              </a:spcBef>
              <a:defRPr sz="2200">
                <a:solidFill>
                  <a:srgbClr val="292929"/>
                </a:solidFill>
                <a:latin typeface="Abadi"/>
                <a:ea typeface="Abadi"/>
                <a:cs typeface="Abadi"/>
                <a:sym typeface="Abadi"/>
              </a:defRPr>
            </a:pPr>
            <a:r>
              <a:t>Orbits </a:t>
            </a:r>
            <a:r>
              <a:rPr>
                <a:solidFill>
                  <a:srgbClr val="000000"/>
                </a:solidFill>
              </a:rPr>
              <a:t>ES-L1, GEO, HEO, SSO, VLEO had the most success rate.</a:t>
            </a:r>
          </a:p>
          <a:p>
            <a:pPr>
              <a:lnSpc>
                <a:spcPct val="100000"/>
              </a:lnSpc>
              <a:spcBef>
                <a:spcPts val="1400"/>
              </a:spcBef>
              <a:defRPr sz="2200">
                <a:solidFill>
                  <a:srgbClr val="292929"/>
                </a:solidFill>
                <a:latin typeface="Abadi"/>
                <a:ea typeface="Abadi"/>
                <a:cs typeface="Abadi"/>
                <a:sym typeface="Abadi"/>
              </a:defRPr>
            </a:pPr>
            <a:r>
              <a:t>KSC LC-39A had the most successful launches of any sites.</a:t>
            </a:r>
          </a:p>
          <a:p>
            <a:pPr>
              <a:lnSpc>
                <a:spcPct val="100000"/>
              </a:lnSpc>
              <a:spcBef>
                <a:spcPts val="1400"/>
              </a:spcBef>
              <a:defRPr sz="2200">
                <a:solidFill>
                  <a:srgbClr val="292929"/>
                </a:solidFill>
                <a:latin typeface="Abadi"/>
                <a:ea typeface="Abadi"/>
                <a:cs typeface="Abadi"/>
                <a:sym typeface="Abadi"/>
              </a:defRPr>
            </a:pPr>
            <a:r>
              <a:t>The Decision tree classifier is the best machine learning algorithm for this task.</a:t>
            </a:r>
          </a:p>
        </p:txBody>
      </p:sp>
      <p:sp>
        <p:nvSpPr>
          <p:cNvPr id="376"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Conclusions</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1" name="Slide Number Placeholder 2"/>
          <p:cNvSpPr txBox="1"/>
          <p:nvPr>
            <p:ph type="sldNum" sz="quarter" idx="4294967295"/>
          </p:nvPr>
        </p:nvSpPr>
        <p:spPr>
          <a:xfrm>
            <a:off x="11974849" y="6372542"/>
            <a:ext cx="217152"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3" name="Slide Number Placeholder 3"/>
          <p:cNvSpPr txBox="1"/>
          <p:nvPr>
            <p:ph type="sldNum" sz="quarter" idx="4294967295"/>
          </p:nvPr>
        </p:nvSpPr>
        <p:spPr>
          <a:xfrm>
            <a:off x="11240821" y="6060022"/>
            <a:ext cx="21715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4" name="Content Placeholder 2"/>
          <p:cNvSpPr txBox="1"/>
          <p:nvPr/>
        </p:nvSpPr>
        <p:spPr>
          <a:xfrm>
            <a:off x="815730" y="1580808"/>
            <a:ext cx="10013378" cy="521187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612648">
              <a:lnSpc>
                <a:spcPct val="96000"/>
              </a:lnSpc>
              <a:spcBef>
                <a:spcPts val="900"/>
              </a:spcBef>
              <a:defRPr sz="1474">
                <a:solidFill>
                  <a:srgbClr val="0B49CB"/>
                </a:solidFill>
                <a:latin typeface="Abadi"/>
                <a:ea typeface="Abadi"/>
                <a:cs typeface="Abadi"/>
                <a:sym typeface="Abadi"/>
              </a:defRPr>
            </a:pPr>
            <a:r>
              <a:t>Executive Summary</a:t>
            </a:r>
            <a:endParaRPr sz="469">
              <a:solidFill>
                <a:srgbClr val="0070C0"/>
              </a:solidFill>
              <a:latin typeface="IBM Plex Mono Text"/>
              <a:ea typeface="IBM Plex Mono Text"/>
              <a:cs typeface="IBM Plex Mono Text"/>
              <a:sym typeface="IBM Plex Mono Text"/>
            </a:endParaRPr>
          </a:p>
          <a:p>
            <a:pPr marL="153162" indent="-153162" defTabSz="612648">
              <a:lnSpc>
                <a:spcPct val="96000"/>
              </a:lnSpc>
              <a:spcBef>
                <a:spcPts val="900"/>
              </a:spcBef>
              <a:buSzPct val="100000"/>
              <a:buFont typeface="Arial"/>
              <a:buChar char="•"/>
              <a:defRPr sz="1474">
                <a:solidFill>
                  <a:srgbClr val="292929"/>
                </a:solidFill>
                <a:latin typeface="Abadi"/>
                <a:ea typeface="Abadi"/>
                <a:cs typeface="Abadi"/>
                <a:sym typeface="Abadi"/>
              </a:defRPr>
            </a:pPr>
            <a:r>
              <a:t>Data collection methodology:</a:t>
            </a:r>
            <a:endParaRPr sz="469">
              <a:solidFill>
                <a:srgbClr val="0070C0"/>
              </a:solidFill>
              <a:latin typeface="IBM Plex Mono Text"/>
              <a:ea typeface="IBM Plex Mono Text"/>
              <a:cs typeface="IBM Plex Mono Text"/>
              <a:sym typeface="IBM Plex Mono Text"/>
            </a:endParaRPr>
          </a:p>
          <a:p>
            <a:pPr lvl="1" marL="459486" indent="-153162" defTabSz="612648">
              <a:lnSpc>
                <a:spcPct val="96000"/>
              </a:lnSpc>
              <a:spcBef>
                <a:spcPts val="900"/>
              </a:spcBef>
              <a:buSzPct val="100000"/>
              <a:buFont typeface="Arial"/>
              <a:buChar char="•"/>
              <a:defRPr sz="1273">
                <a:solidFill>
                  <a:srgbClr val="767171"/>
                </a:solidFill>
                <a:latin typeface="Abadi"/>
                <a:ea typeface="Abadi"/>
                <a:cs typeface="Abadi"/>
                <a:sym typeface="Abadi"/>
              </a:defRPr>
            </a:pPr>
            <a:r>
              <a:t>Data was collected using SpaceX API and web scraping from Wikipedia. </a:t>
            </a:r>
            <a:endParaRPr sz="402">
              <a:solidFill>
                <a:srgbClr val="0070C0"/>
              </a:solidFill>
              <a:latin typeface="IBM Plex Mono Text"/>
              <a:ea typeface="IBM Plex Mono Text"/>
              <a:cs typeface="IBM Plex Mono Text"/>
              <a:sym typeface="IBM Plex Mono Text"/>
            </a:endParaRPr>
          </a:p>
          <a:p>
            <a:pPr marL="153162" indent="-153162" defTabSz="612648">
              <a:lnSpc>
                <a:spcPct val="96000"/>
              </a:lnSpc>
              <a:spcBef>
                <a:spcPts val="900"/>
              </a:spcBef>
              <a:buSzPct val="100000"/>
              <a:buFont typeface="Arial"/>
              <a:buChar char="•"/>
              <a:defRPr sz="1474">
                <a:solidFill>
                  <a:srgbClr val="292929"/>
                </a:solidFill>
                <a:latin typeface="Abadi"/>
                <a:ea typeface="Abadi"/>
                <a:cs typeface="Abadi"/>
                <a:sym typeface="Abadi"/>
              </a:defRPr>
            </a:pPr>
            <a:r>
              <a:t>Perform data wrangling</a:t>
            </a:r>
            <a:endParaRPr sz="469">
              <a:solidFill>
                <a:srgbClr val="0070C0"/>
              </a:solidFill>
              <a:latin typeface="IBM Plex Mono Text"/>
              <a:ea typeface="IBM Plex Mono Text"/>
              <a:cs typeface="IBM Plex Mono Text"/>
              <a:sym typeface="IBM Plex Mono Text"/>
            </a:endParaRPr>
          </a:p>
          <a:p>
            <a:pPr lvl="1" marL="459486" indent="-153162" defTabSz="612648">
              <a:lnSpc>
                <a:spcPct val="96000"/>
              </a:lnSpc>
              <a:spcBef>
                <a:spcPts val="900"/>
              </a:spcBef>
              <a:buSzPct val="100000"/>
              <a:buFont typeface="Arial"/>
              <a:buChar char="•"/>
              <a:defRPr sz="1273">
                <a:solidFill>
                  <a:srgbClr val="767171"/>
                </a:solidFill>
                <a:latin typeface="Abadi"/>
                <a:ea typeface="Abadi"/>
                <a:cs typeface="Abadi"/>
                <a:sym typeface="Abadi"/>
              </a:defRPr>
            </a:pPr>
            <a:r>
              <a:t>One-hot encoding was applied to categorical features</a:t>
            </a:r>
            <a:endParaRPr sz="402">
              <a:solidFill>
                <a:srgbClr val="0070C0"/>
              </a:solidFill>
              <a:latin typeface="IBM Plex Mono Text"/>
              <a:ea typeface="IBM Plex Mono Text"/>
              <a:cs typeface="IBM Plex Mono Text"/>
              <a:sym typeface="IBM Plex Mono Text"/>
            </a:endParaRPr>
          </a:p>
          <a:p>
            <a:pPr marL="153162" indent="-153162" defTabSz="612648">
              <a:lnSpc>
                <a:spcPct val="96000"/>
              </a:lnSpc>
              <a:spcBef>
                <a:spcPts val="900"/>
              </a:spcBef>
              <a:buSzPct val="100000"/>
              <a:buFont typeface="Arial"/>
              <a:buChar char="•"/>
              <a:defRPr sz="1474">
                <a:solidFill>
                  <a:srgbClr val="292929"/>
                </a:solidFill>
                <a:latin typeface="Abadi"/>
                <a:ea typeface="Abadi"/>
                <a:cs typeface="Abadi"/>
                <a:sym typeface="Abadi"/>
              </a:defRPr>
            </a:pPr>
            <a:r>
              <a:t>Perform exploratory data analysis (EDA) using visualization and SQL</a:t>
            </a:r>
            <a:endParaRPr sz="469">
              <a:solidFill>
                <a:srgbClr val="0070C0"/>
              </a:solidFill>
              <a:latin typeface="IBM Plex Mono Text"/>
              <a:ea typeface="IBM Plex Mono Text"/>
              <a:cs typeface="IBM Plex Mono Text"/>
              <a:sym typeface="IBM Plex Mono Text"/>
            </a:endParaRPr>
          </a:p>
          <a:p>
            <a:pPr marL="153162" indent="-153162" defTabSz="612648">
              <a:lnSpc>
                <a:spcPct val="96000"/>
              </a:lnSpc>
              <a:spcBef>
                <a:spcPts val="900"/>
              </a:spcBef>
              <a:buSzPct val="100000"/>
              <a:buFont typeface="Arial"/>
              <a:buChar char="•"/>
              <a:defRPr sz="1474">
                <a:solidFill>
                  <a:srgbClr val="292929"/>
                </a:solidFill>
                <a:latin typeface="Abadi"/>
                <a:ea typeface="Abadi"/>
                <a:cs typeface="Abadi"/>
                <a:sym typeface="Abadi"/>
              </a:defRPr>
            </a:pPr>
            <a:r>
              <a:t>Perform interactive visual analytics using Folium and Plotly Dash</a:t>
            </a:r>
            <a:endParaRPr sz="469">
              <a:solidFill>
                <a:srgbClr val="0070C0"/>
              </a:solidFill>
              <a:latin typeface="IBM Plex Mono Text"/>
              <a:ea typeface="IBM Plex Mono Text"/>
              <a:cs typeface="IBM Plex Mono Text"/>
              <a:sym typeface="IBM Plex Mono Text"/>
            </a:endParaRPr>
          </a:p>
          <a:p>
            <a:pPr marL="153162" indent="-153162" defTabSz="612648">
              <a:lnSpc>
                <a:spcPct val="96000"/>
              </a:lnSpc>
              <a:spcBef>
                <a:spcPts val="900"/>
              </a:spcBef>
              <a:buSzPct val="100000"/>
              <a:buFont typeface="Arial"/>
              <a:buChar char="•"/>
              <a:defRPr sz="1474">
                <a:solidFill>
                  <a:srgbClr val="292929"/>
                </a:solidFill>
                <a:latin typeface="Abadi"/>
                <a:ea typeface="Abadi"/>
                <a:cs typeface="Abadi"/>
                <a:sym typeface="Abadi"/>
              </a:defRPr>
            </a:pPr>
            <a:r>
              <a:t>Perform predictive analysis using classification models</a:t>
            </a:r>
            <a:endParaRPr sz="469">
              <a:solidFill>
                <a:srgbClr val="0070C0"/>
              </a:solidFill>
              <a:latin typeface="IBM Plex Mono Text"/>
              <a:ea typeface="IBM Plex Mono Text"/>
              <a:cs typeface="IBM Plex Mono Text"/>
              <a:sym typeface="IBM Plex Mono Text"/>
            </a:endParaRPr>
          </a:p>
          <a:p>
            <a:pPr lvl="1" marL="459486" indent="-153162" defTabSz="612648">
              <a:lnSpc>
                <a:spcPct val="96000"/>
              </a:lnSpc>
              <a:spcBef>
                <a:spcPts val="900"/>
              </a:spcBef>
              <a:buSzPct val="100000"/>
              <a:buFont typeface="Arial"/>
              <a:buChar char="•"/>
              <a:defRPr sz="1273">
                <a:solidFill>
                  <a:srgbClr val="767171"/>
                </a:solidFill>
                <a:latin typeface="Abadi"/>
                <a:ea typeface="Abadi"/>
                <a:cs typeface="Abadi"/>
                <a:sym typeface="Abadi"/>
              </a:defRPr>
            </a:pPr>
            <a:r>
              <a:t>How to build, tune, evaluate classification models</a:t>
            </a:r>
            <a:endParaRPr sz="402">
              <a:solidFill>
                <a:srgbClr val="0070C0"/>
              </a:solidFill>
              <a:latin typeface="IBM Plex Mono Text"/>
              <a:ea typeface="IBM Plex Mono Text"/>
              <a:cs typeface="IBM Plex Mono Text"/>
              <a:sym typeface="IBM Plex Mono Text"/>
            </a:endParaRPr>
          </a:p>
          <a:p>
            <a:pPr marL="153162" indent="-153162" defTabSz="612648">
              <a:lnSpc>
                <a:spcPct val="96000"/>
              </a:lnSpc>
              <a:spcBef>
                <a:spcPts val="900"/>
              </a:spcBef>
              <a:buSzPct val="100000"/>
              <a:buFont typeface="Arial"/>
              <a:buChar char="•"/>
              <a:defRPr sz="5896">
                <a:solidFill>
                  <a:srgbClr val="292929"/>
                </a:solidFill>
                <a:latin typeface="Abadi"/>
                <a:ea typeface="Abadi"/>
                <a:cs typeface="Abadi"/>
                <a:sym typeface="Abadi"/>
              </a:defRPr>
            </a:pPr>
          </a:p>
          <a:p>
            <a:pPr marL="153162" indent="-153162" defTabSz="612648">
              <a:lnSpc>
                <a:spcPct val="80000"/>
              </a:lnSpc>
              <a:spcBef>
                <a:spcPts val="900"/>
              </a:spcBef>
              <a:buSzPct val="100000"/>
              <a:buFont typeface="Arial"/>
              <a:buChar char="•"/>
              <a:defRPr sz="1474">
                <a:solidFill>
                  <a:srgbClr val="292929"/>
                </a:solidFill>
                <a:latin typeface="Abadi"/>
                <a:ea typeface="Abadi"/>
                <a:cs typeface="Abadi"/>
                <a:sym typeface="Abadi"/>
              </a:defRPr>
            </a:pPr>
          </a:p>
          <a:p>
            <a:pPr marL="153162" indent="-153162" defTabSz="612648">
              <a:lnSpc>
                <a:spcPct val="80000"/>
              </a:lnSpc>
              <a:spcBef>
                <a:spcPts val="900"/>
              </a:spcBef>
              <a:buSzPct val="100000"/>
              <a:buFont typeface="Arial"/>
              <a:buChar char="•"/>
              <a:defRPr sz="1474">
                <a:solidFill>
                  <a:srgbClr val="292929"/>
                </a:solidFill>
                <a:latin typeface="Abadi"/>
                <a:ea typeface="Abadi"/>
                <a:cs typeface="Abadi"/>
                <a:sym typeface="Abadi"/>
              </a:defRPr>
            </a:pPr>
          </a:p>
          <a:p>
            <a:pPr marL="153162" indent="-153162" defTabSz="612648">
              <a:lnSpc>
                <a:spcPct val="80000"/>
              </a:lnSpc>
              <a:spcBef>
                <a:spcPts val="900"/>
              </a:spcBef>
              <a:buSzPct val="100000"/>
              <a:buFont typeface="Arial"/>
              <a:buChar char="•"/>
              <a:defRPr sz="1474">
                <a:solidFill>
                  <a:srgbClr val="292929"/>
                </a:solidFill>
                <a:latin typeface="Abadi"/>
                <a:ea typeface="Abadi"/>
                <a:cs typeface="Abadi"/>
                <a:sym typeface="Abadi"/>
              </a:defRPr>
            </a:pPr>
          </a:p>
        </p:txBody>
      </p:sp>
      <p:sp>
        <p:nvSpPr>
          <p:cNvPr id="145"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Methodology</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7" name="Slide Number Placeholder 5"/>
          <p:cNvSpPr txBox="1"/>
          <p:nvPr>
            <p:ph type="sldNum" sz="quarter" idx="4294967295"/>
          </p:nvPr>
        </p:nvSpPr>
        <p:spPr>
          <a:xfrm>
            <a:off x="11240821" y="6060022"/>
            <a:ext cx="21715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8" name="Content Placeholder 4"/>
          <p:cNvSpPr txBox="1"/>
          <p:nvPr>
            <p:ph type="body" idx="4294967295"/>
          </p:nvPr>
        </p:nvSpPr>
        <p:spPr>
          <a:xfrm>
            <a:off x="770010" y="1403130"/>
            <a:ext cx="10218557" cy="4773834"/>
          </a:xfrm>
          <a:prstGeom prst="rect">
            <a:avLst/>
          </a:prstGeom>
        </p:spPr>
        <p:txBody>
          <a:bodyPr>
            <a:normAutofit fontScale="100000" lnSpcReduction="0"/>
          </a:bodyPr>
          <a:lstStyle/>
          <a:p>
            <a:pPr algn="just">
              <a:lnSpc>
                <a:spcPct val="100000"/>
              </a:lnSpc>
              <a:spcBef>
                <a:spcPts val="1400"/>
              </a:spcBef>
              <a:defRPr sz="2200">
                <a:solidFill>
                  <a:srgbClr val="292929"/>
                </a:solidFill>
                <a:latin typeface="Abadi"/>
                <a:ea typeface="Abadi"/>
                <a:cs typeface="Abadi"/>
                <a:sym typeface="Abadi"/>
              </a:defRPr>
            </a:pPr>
            <a:r>
              <a:t>The data was collected using various methods</a:t>
            </a:r>
          </a:p>
          <a:p>
            <a:pPr lvl="1" marL="685800" indent="-228600" algn="just">
              <a:lnSpc>
                <a:spcPct val="100000"/>
              </a:lnSpc>
              <a:spcBef>
                <a:spcPts val="1400"/>
              </a:spcBef>
              <a:buFontTx/>
              <a:buChar char="-"/>
              <a:defRPr sz="1900">
                <a:solidFill>
                  <a:srgbClr val="292929"/>
                </a:solidFill>
                <a:latin typeface="Abadi"/>
                <a:ea typeface="Abadi"/>
                <a:cs typeface="Abadi"/>
                <a:sym typeface="Abadi"/>
              </a:defRPr>
            </a:pPr>
            <a:r>
              <a:t>Data collection was done using the get request to the SpaceX API.</a:t>
            </a:r>
            <a:endParaRPr sz="2400"/>
          </a:p>
          <a:p>
            <a:pPr lvl="1" marL="685800" indent="-228600" algn="just">
              <a:lnSpc>
                <a:spcPct val="100000"/>
              </a:lnSpc>
              <a:spcBef>
                <a:spcPts val="1400"/>
              </a:spcBef>
              <a:buFontTx/>
              <a:buChar char="-"/>
              <a:defRPr sz="1900">
                <a:solidFill>
                  <a:srgbClr val="292929"/>
                </a:solidFill>
                <a:latin typeface="Abadi"/>
                <a:ea typeface="Abadi"/>
                <a:cs typeface="Abadi"/>
                <a:sym typeface="Abadi"/>
              </a:defRPr>
            </a:pPr>
            <a:r>
              <a:t>Next, we decoded the response content as a Json using .json() function call and turn it into a pandas dataframe using .json_normalize().</a:t>
            </a:r>
            <a:endParaRPr sz="2400"/>
          </a:p>
          <a:p>
            <a:pPr lvl="1" marL="685800" indent="-228600" algn="just">
              <a:lnSpc>
                <a:spcPct val="100000"/>
              </a:lnSpc>
              <a:spcBef>
                <a:spcPts val="1400"/>
              </a:spcBef>
              <a:buFontTx/>
              <a:buChar char="-"/>
              <a:defRPr sz="1900">
                <a:solidFill>
                  <a:srgbClr val="292929"/>
                </a:solidFill>
                <a:latin typeface="Abadi"/>
                <a:ea typeface="Abadi"/>
                <a:cs typeface="Abadi"/>
                <a:sym typeface="Abadi"/>
              </a:defRPr>
            </a:pPr>
            <a:r>
              <a:t>We then cleaned the data, checked for missing values and filled in missing values where necessary.</a:t>
            </a:r>
            <a:endParaRPr sz="2400"/>
          </a:p>
          <a:p>
            <a:pPr lvl="1" marL="685800" indent="-228600" algn="just">
              <a:lnSpc>
                <a:spcPct val="100000"/>
              </a:lnSpc>
              <a:spcBef>
                <a:spcPts val="1400"/>
              </a:spcBef>
              <a:buFontTx/>
              <a:buChar char="-"/>
              <a:defRPr sz="1900">
                <a:solidFill>
                  <a:srgbClr val="292929"/>
                </a:solidFill>
                <a:latin typeface="Abadi"/>
                <a:ea typeface="Abadi"/>
                <a:cs typeface="Abadi"/>
                <a:sym typeface="Abadi"/>
              </a:defRPr>
            </a:pPr>
            <a:r>
              <a:t>In addition, we performed web scraping from Wikipedia for Falcon 9 launch records by utilizing BeautifulSoup. </a:t>
            </a:r>
            <a:endParaRPr sz="2400"/>
          </a:p>
          <a:p>
            <a:pPr lvl="1" marL="685800" indent="-228600" algn="just">
              <a:lnSpc>
                <a:spcPct val="100000"/>
              </a:lnSpc>
              <a:spcBef>
                <a:spcPts val="1400"/>
              </a:spcBef>
              <a:buFontTx/>
              <a:buChar char="-"/>
              <a:defRPr sz="1900">
                <a:solidFill>
                  <a:srgbClr val="292929"/>
                </a:solidFill>
                <a:latin typeface="Abadi"/>
                <a:ea typeface="Abadi"/>
                <a:cs typeface="Abadi"/>
                <a:sym typeface="Abadi"/>
              </a:defRPr>
            </a:pPr>
            <a:r>
              <a:t>The objective was to extract the launch records as HTML table, parse the table and convert it to a pandas dataframe for future analysis.</a:t>
            </a:r>
          </a:p>
        </p:txBody>
      </p:sp>
      <p:sp>
        <p:nvSpPr>
          <p:cNvPr id="149"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Data Collection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1" name="Slide Number Placeholder 5"/>
          <p:cNvSpPr txBox="1"/>
          <p:nvPr>
            <p:ph type="sldNum" sz="quarter" idx="4294967295"/>
          </p:nvPr>
        </p:nvSpPr>
        <p:spPr>
          <a:xfrm>
            <a:off x="11240821" y="6060022"/>
            <a:ext cx="21715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2" name="Text Placeholder 2"/>
          <p:cNvSpPr txBox="1"/>
          <p:nvPr>
            <p:ph type="body" sz="half" idx="4294967295"/>
          </p:nvPr>
        </p:nvSpPr>
        <p:spPr>
          <a:xfrm>
            <a:off x="820738" y="1800225"/>
            <a:ext cx="4640263" cy="4225925"/>
          </a:xfrm>
          <a:prstGeom prst="rect">
            <a:avLst/>
          </a:prstGeom>
        </p:spPr>
        <p:txBody>
          <a:bodyPr>
            <a:normAutofit fontScale="100000" lnSpcReduction="0"/>
          </a:bodyPr>
          <a:lstStyle/>
          <a:p>
            <a:pPr>
              <a:lnSpc>
                <a:spcPct val="100000"/>
              </a:lnSpc>
              <a:spcBef>
                <a:spcPts val="1400"/>
              </a:spcBef>
              <a:defRPr sz="2200">
                <a:solidFill>
                  <a:srgbClr val="292929"/>
                </a:solidFill>
                <a:latin typeface="Abadi"/>
                <a:ea typeface="Abadi"/>
                <a:cs typeface="Abadi"/>
                <a:sym typeface="Abadi"/>
              </a:defRPr>
            </a:pPr>
            <a:r>
              <a:t>I used the get request to the SpaceX API to collect data, clean the requested data and did some basic data wrangling and formatting.</a:t>
            </a:r>
          </a:p>
          <a:p>
            <a:pPr>
              <a:lnSpc>
                <a:spcPct val="100000"/>
              </a:lnSpc>
              <a:spcBef>
                <a:spcPts val="1400"/>
              </a:spcBef>
              <a:defRPr sz="2200">
                <a:solidFill>
                  <a:srgbClr val="292929"/>
                </a:solidFill>
                <a:latin typeface="Abadi"/>
                <a:ea typeface="Abadi"/>
                <a:cs typeface="Abadi"/>
                <a:sym typeface="Abadi"/>
              </a:defRPr>
            </a:pPr>
            <a:r>
              <a:t>The link to the notebook is </a:t>
            </a:r>
            <a:r>
              <a:rPr u="sng">
                <a:solidFill>
                  <a:srgbClr val="0563C1"/>
                </a:solidFill>
                <a:uFill>
                  <a:solidFill>
                    <a:srgbClr val="0563C1"/>
                  </a:solidFill>
                </a:uFill>
                <a:hlinkClick r:id="" invalidUrl="" action="ppaction://hlinkshowjump?jump=nextslide" tgtFrame="" tooltip="" history="1" highlightClick="0" endSnd="0"/>
              </a:rPr>
              <a:t>https://github.com/Coder-223/Python-Data-Sci-Final-Proj/blob/main/Data%20Collection%20API.ipynb</a:t>
            </a:r>
          </a:p>
        </p:txBody>
      </p:sp>
      <p:sp>
        <p:nvSpPr>
          <p:cNvPr id="153" name="Title 1"/>
          <p:cNvSpPr txBox="1"/>
          <p:nvPr/>
        </p:nvSpPr>
        <p:spPr>
          <a:xfrm>
            <a:off x="815731" y="5386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Data Collection – SpaceX API</a:t>
            </a:r>
          </a:p>
        </p:txBody>
      </p:sp>
      <p:pic>
        <p:nvPicPr>
          <p:cNvPr id="154" name="Picture 8" descr="Picture 8"/>
          <p:cNvPicPr>
            <a:picLocks noChangeAspect="1"/>
          </p:cNvPicPr>
          <p:nvPr/>
        </p:nvPicPr>
        <p:blipFill>
          <a:blip r:embed="rId3">
            <a:extLst/>
          </a:blip>
          <a:stretch>
            <a:fillRect/>
          </a:stretch>
        </p:blipFill>
        <p:spPr>
          <a:xfrm>
            <a:off x="6518510" y="1499087"/>
            <a:ext cx="4861274" cy="4527063"/>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6" name="Slide Number Placeholder 5"/>
          <p:cNvSpPr txBox="1"/>
          <p:nvPr>
            <p:ph type="sldNum" sz="quarter" idx="4294967295"/>
          </p:nvPr>
        </p:nvSpPr>
        <p:spPr>
          <a:xfrm>
            <a:off x="11240821" y="6060022"/>
            <a:ext cx="217151" cy="3327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7" name="Text Placeholder 2"/>
          <p:cNvSpPr txBox="1"/>
          <p:nvPr>
            <p:ph type="body" sz="half" idx="4294967295"/>
          </p:nvPr>
        </p:nvSpPr>
        <p:spPr>
          <a:xfrm>
            <a:off x="808038" y="1477107"/>
            <a:ext cx="4655614" cy="4689844"/>
          </a:xfrm>
          <a:prstGeom prst="rect">
            <a:avLst/>
          </a:prstGeom>
        </p:spPr>
        <p:txBody>
          <a:bodyPr>
            <a:normAutofit fontScale="100000" lnSpcReduction="0"/>
          </a:bodyPr>
          <a:lstStyle/>
          <a:p>
            <a:pPr>
              <a:lnSpc>
                <a:spcPct val="100000"/>
              </a:lnSpc>
              <a:spcBef>
                <a:spcPts val="1400"/>
              </a:spcBef>
              <a:defRPr sz="2200">
                <a:solidFill>
                  <a:srgbClr val="292929"/>
                </a:solidFill>
                <a:latin typeface="Abadi"/>
                <a:ea typeface="Abadi"/>
                <a:cs typeface="Abadi"/>
                <a:sym typeface="Abadi"/>
              </a:defRPr>
            </a:pPr>
            <a:r>
              <a:t>Applied web scrapping to webscrap Falcon 9 launch records with BeautifulSoup </a:t>
            </a:r>
          </a:p>
          <a:p>
            <a:pPr>
              <a:lnSpc>
                <a:spcPct val="100000"/>
              </a:lnSpc>
              <a:spcBef>
                <a:spcPts val="1400"/>
              </a:spcBef>
              <a:defRPr sz="2200">
                <a:solidFill>
                  <a:srgbClr val="292929"/>
                </a:solidFill>
                <a:latin typeface="Abadi"/>
                <a:ea typeface="Abadi"/>
                <a:cs typeface="Abadi"/>
                <a:sym typeface="Abadi"/>
              </a:defRPr>
            </a:pPr>
            <a:r>
              <a:t>Parsed the table and converted it into a pandas dataframe.</a:t>
            </a:r>
          </a:p>
          <a:p>
            <a:pPr>
              <a:lnSpc>
                <a:spcPct val="100000"/>
              </a:lnSpc>
              <a:spcBef>
                <a:spcPts val="1400"/>
              </a:spcBef>
              <a:defRPr sz="2200">
                <a:solidFill>
                  <a:srgbClr val="292929"/>
                </a:solidFill>
                <a:latin typeface="Abadi"/>
                <a:ea typeface="Abadi"/>
                <a:cs typeface="Abadi"/>
                <a:sym typeface="Abadi"/>
              </a:defRPr>
            </a:pPr>
            <a:r>
              <a:t>The link to the notebook is </a:t>
            </a:r>
            <a:r>
              <a:rPr>
                <a:solidFill>
                  <a:srgbClr val="1C7DDB"/>
                </a:solidFill>
              </a:rPr>
              <a:t>https://github.com/Coder-223/Python-Data-Sci-Final-Proj/blob/main/Data%20Collection%20with%20Web%20Scraping.ipynb</a:t>
            </a:r>
          </a:p>
        </p:txBody>
      </p:sp>
      <p:sp>
        <p:nvSpPr>
          <p:cNvPr id="158" name="Title 1"/>
          <p:cNvSpPr txBox="1"/>
          <p:nvPr/>
        </p:nvSpPr>
        <p:spPr>
          <a:xfrm>
            <a:off x="968131" y="691050"/>
            <a:ext cx="10424160" cy="54905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defTabSz="749808">
              <a:lnSpc>
                <a:spcPct val="72000"/>
              </a:lnSpc>
              <a:defRPr sz="3034">
                <a:solidFill>
                  <a:srgbClr val="0B49CB"/>
                </a:solidFill>
                <a:latin typeface="Abadi"/>
                <a:ea typeface="Abadi"/>
                <a:cs typeface="Abadi"/>
                <a:sym typeface="Abadi"/>
              </a:defRPr>
            </a:lvl1pPr>
          </a:lstStyle>
          <a:p>
            <a:pPr/>
            <a:r>
              <a:t>Data Collection - Scraping</a:t>
            </a:r>
          </a:p>
        </p:txBody>
      </p:sp>
      <p:sp>
        <p:nvSpPr>
          <p:cNvPr id="159" name="Content Placeholder 4"/>
          <p:cNvSpPr/>
          <p:nvPr/>
        </p:nvSpPr>
        <p:spPr>
          <a:xfrm>
            <a:off x="5910262" y="1477107"/>
            <a:ext cx="4556798" cy="4689844"/>
          </a:xfrm>
          <a:prstGeom prst="rect">
            <a:avLst/>
          </a:prstGeom>
          <a:ln>
            <a:solidFill>
              <a:srgbClr val="0B49CB"/>
            </a:solidFill>
            <a:prstDash val="dash"/>
          </a:ln>
        </p:spPr>
        <p:txBody>
          <a:bodyPr lIns="45719" rIns="45719"/>
          <a:lstStyle/>
          <a:p>
            <a:pPr>
              <a:lnSpc>
                <a:spcPct val="90000"/>
              </a:lnSpc>
              <a:spcBef>
                <a:spcPts val="1000"/>
              </a:spcBef>
              <a:defRPr sz="2200">
                <a:solidFill>
                  <a:srgbClr val="1C7DDB"/>
                </a:solidFill>
                <a:latin typeface="Abadi"/>
                <a:ea typeface="Abadi"/>
                <a:cs typeface="Abadi"/>
                <a:sym typeface="Abadi"/>
              </a:defRPr>
            </a:pPr>
          </a:p>
        </p:txBody>
      </p:sp>
      <p:pic>
        <p:nvPicPr>
          <p:cNvPr id="160" name="Picture 6" descr="Picture 6"/>
          <p:cNvPicPr>
            <a:picLocks noChangeAspect="1"/>
          </p:cNvPicPr>
          <p:nvPr/>
        </p:nvPicPr>
        <p:blipFill>
          <a:blip r:embed="rId3">
            <a:extLst/>
          </a:blip>
          <a:stretch>
            <a:fillRect/>
          </a:stretch>
        </p:blipFill>
        <p:spPr>
          <a:xfrm>
            <a:off x="5910262" y="1447559"/>
            <a:ext cx="4655615" cy="4778834"/>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Custom Design">
  <a:themeElements>
    <a:clrScheme name="Custom Design">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Custom Design">
      <a:majorFont>
        <a:latin typeface="Helvetica"/>
        <a:ea typeface="Helvetica"/>
        <a:cs typeface="Helvetica"/>
      </a:majorFont>
      <a:minorFont>
        <a:latin typeface="Calibri"/>
        <a:ea typeface="Calibri"/>
        <a:cs typeface="Calibri"/>
      </a:minorFont>
    </a:fontScheme>
    <a:fmtScheme name="Custom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Custom Design">
  <a:themeElements>
    <a:clrScheme name="Custom Design">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Custom Design">
      <a:majorFont>
        <a:latin typeface="Helvetica"/>
        <a:ea typeface="Helvetica"/>
        <a:cs typeface="Helvetica"/>
      </a:majorFont>
      <a:minorFont>
        <a:latin typeface="Calibri"/>
        <a:ea typeface="Calibri"/>
        <a:cs typeface="Calibri"/>
      </a:minorFont>
    </a:fontScheme>
    <a:fmtScheme name="Custom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